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83" r:id="rId2"/>
    <p:sldId id="284" r:id="rId3"/>
    <p:sldId id="285" r:id="rId4"/>
    <p:sldId id="286" r:id="rId5"/>
    <p:sldId id="287" r:id="rId6"/>
    <p:sldId id="288" r:id="rId7"/>
    <p:sldId id="290" r:id="rId8"/>
    <p:sldId id="292" r:id="rId9"/>
    <p:sldId id="291" r:id="rId10"/>
    <p:sldId id="293" r:id="rId11"/>
    <p:sldId id="289" r:id="rId12"/>
    <p:sldId id="294" r:id="rId13"/>
    <p:sldId id="295" r:id="rId14"/>
    <p:sldId id="296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pos="7242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pos="529">
          <p15:clr>
            <a:srgbClr val="A4A3A4"/>
          </p15:clr>
        </p15:guide>
        <p15:guide id="8" pos="7151">
          <p15:clr>
            <a:srgbClr val="A4A3A4"/>
          </p15:clr>
        </p15:guide>
        <p15:guide id="9" pos="665" userDrawn="1">
          <p15:clr>
            <a:srgbClr val="A4A3A4"/>
          </p15:clr>
        </p15:guide>
        <p15:guide id="10" pos="7015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iVEza6J7bdXGFJa5GEURQDWO5i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77DC1"/>
    <a:srgbClr val="CD1C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8CCF0D-AEA4-48A3-AA94-16AE852BCEBE}">
  <a:tblStyle styleId="{2C8CCF0D-AEA4-48A3-AA94-16AE852BCE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6" autoAdjust="0"/>
    <p:restoredTop sz="94590"/>
  </p:normalViewPr>
  <p:slideViewPr>
    <p:cSldViewPr snapToGrid="0">
      <p:cViewPr varScale="1">
        <p:scale>
          <a:sx n="97" d="100"/>
          <a:sy n="97" d="100"/>
        </p:scale>
        <p:origin x="196" y="48"/>
      </p:cViewPr>
      <p:guideLst>
        <p:guide pos="3840"/>
        <p:guide pos="393"/>
        <p:guide pos="7242"/>
        <p:guide orient="horz" pos="346"/>
        <p:guide orient="horz" pos="3974"/>
        <p:guide pos="529"/>
        <p:guide pos="7151"/>
        <p:guide pos="665"/>
        <p:guide pos="70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ja-JP" alt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ja-JP" alt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ja-JP" alt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Noto Sans JP" panose="020B0500000000000000" pitchFamily="34" charset="-128"/>
                <a:ea typeface="Noto Sans JP" panose="020B0500000000000000" pitchFamily="34" charset="-128"/>
              </a:defRPr>
            </a:lvl1pPr>
          </a:lstStyle>
          <a:p>
            <a:pPr algn="r"/>
            <a:fld id="{00000000-1234-1234-1234-123412341234}" type="slidenum">
              <a:rPr lang="en-US" altLang="ja-JP" sz="1200" smtClean="0">
                <a:solidFill>
                  <a:schemeClr val="dk1"/>
                </a:solidFill>
              </a:rPr>
              <a:pPr algn="r"/>
              <a:t>‹#›</a:t>
            </a:fld>
            <a:endParaRPr lang="ja-JP" altLang="en-US" sz="12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Noto Sans JP" panose="020B0500000000000000" pitchFamily="34" charset="-128"/>
        <a:ea typeface="Noto Sans JP" panose="020B0500000000000000" pitchFamily="34" charset="-128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楕円 1">
            <a:extLst>
              <a:ext uri="{FF2B5EF4-FFF2-40B4-BE49-F238E27FC236}">
                <a16:creationId xmlns:a16="http://schemas.microsoft.com/office/drawing/2014/main" id="{7886AD57-2536-DBE8-F6F9-9E7189F5B9EE}"/>
              </a:ext>
            </a:extLst>
          </p:cNvPr>
          <p:cNvSpPr/>
          <p:nvPr userDrawn="1"/>
        </p:nvSpPr>
        <p:spPr>
          <a:xfrm>
            <a:off x="7384637" y="3355899"/>
            <a:ext cx="4447010" cy="4447010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956EBFAC-BDC7-6DFA-7D13-1F3FAFEA5A60}"/>
              </a:ext>
            </a:extLst>
          </p:cNvPr>
          <p:cNvSpPr/>
          <p:nvPr userDrawn="1"/>
        </p:nvSpPr>
        <p:spPr>
          <a:xfrm>
            <a:off x="9526640" y="2531445"/>
            <a:ext cx="3360964" cy="3360964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B1269B9-E493-E113-3957-18EDAD7692CC}"/>
              </a:ext>
            </a:extLst>
          </p:cNvPr>
          <p:cNvSpPr/>
          <p:nvPr userDrawn="1"/>
        </p:nvSpPr>
        <p:spPr>
          <a:xfrm>
            <a:off x="128136" y="121895"/>
            <a:ext cx="11935728" cy="6614210"/>
          </a:xfrm>
          <a:prstGeom prst="roundRect">
            <a:avLst>
              <a:gd name="adj" fmla="val 246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Google Shape;14;p13">
            <a:extLst>
              <a:ext uri="{FF2B5EF4-FFF2-40B4-BE49-F238E27FC236}">
                <a16:creationId xmlns:a16="http://schemas.microsoft.com/office/drawing/2014/main" id="{F853F8D8-B117-07EC-4C80-2694D9859465}"/>
              </a:ext>
            </a:extLst>
          </p:cNvPr>
          <p:cNvSpPr txBox="1"/>
          <p:nvPr userDrawn="1"/>
        </p:nvSpPr>
        <p:spPr>
          <a:xfrm>
            <a:off x="321445" y="6368768"/>
            <a:ext cx="172832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800" b="0" i="0" u="none" strike="noStrike" cap="none" dirty="0">
                <a:solidFill>
                  <a:schemeClr val="bg1">
                    <a:lumMod val="20000"/>
                    <a:lumOff val="80000"/>
                  </a:schemeClr>
                </a:solidFill>
                <a:latin typeface="Noto Sans JP" panose="020B0500000000000000" pitchFamily="34" charset="-128"/>
                <a:ea typeface="Noto Sans JP" panose="020B0500000000000000" pitchFamily="34" charset="-128"/>
                <a:sym typeface="Arial"/>
              </a:rPr>
              <a:t>©︎ XXXXX Inc. All Right Reserved.</a:t>
            </a:r>
            <a:endParaRPr lang="en-US" sz="800" b="0" i="0" dirty="0">
              <a:solidFill>
                <a:schemeClr val="bg1">
                  <a:lumMod val="20000"/>
                  <a:lumOff val="80000"/>
                </a:schemeClr>
              </a:solidFill>
              <a:latin typeface="Noto Sans JP" panose="020B0500000000000000" pitchFamily="34" charset="-128"/>
              <a:ea typeface="Noto Sans JP" panose="020B0500000000000000" pitchFamily="34" charset="-12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2600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文（黒）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16">
            <a:extLst>
              <a:ext uri="{FF2B5EF4-FFF2-40B4-BE49-F238E27FC236}">
                <a16:creationId xmlns:a16="http://schemas.microsoft.com/office/drawing/2014/main" id="{E3624661-5BF0-B188-89F3-1A9032B3CB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5432" y="336793"/>
            <a:ext cx="10076118" cy="400994"/>
          </a:xfrm>
          <a:prstGeom prst="rect">
            <a:avLst/>
          </a:prstGeom>
          <a:noFill/>
          <a:ln w="28575">
            <a:noFill/>
          </a:ln>
        </p:spPr>
        <p:txBody>
          <a:bodyPr lIns="0" tIns="0" rIns="0" bIns="0" anchor="ctr"/>
          <a:lstStyle>
            <a:lvl1pPr>
              <a:defRPr sz="2400" b="1" i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</a:defRPr>
            </a:lvl1pPr>
          </a:lstStyle>
          <a:p>
            <a:pPr lvl="0"/>
            <a:r>
              <a:rPr kumimoji="1" lang="ja-JP" altLang="en-US" dirty="0"/>
              <a:t>タイトル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94B62F6C-A6C2-96E2-9106-A7137471DDBE}"/>
              </a:ext>
            </a:extLst>
          </p:cNvPr>
          <p:cNvSpPr/>
          <p:nvPr userDrawn="1"/>
        </p:nvSpPr>
        <p:spPr>
          <a:xfrm>
            <a:off x="128136" y="121895"/>
            <a:ext cx="11935728" cy="6614210"/>
          </a:xfrm>
          <a:prstGeom prst="roundRect">
            <a:avLst>
              <a:gd name="adj" fmla="val 246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35A4CAF-7719-FA6A-80B5-14FB730F6FEB}"/>
              </a:ext>
            </a:extLst>
          </p:cNvPr>
          <p:cNvSpPr/>
          <p:nvPr userDrawn="1"/>
        </p:nvSpPr>
        <p:spPr>
          <a:xfrm>
            <a:off x="0" y="500829"/>
            <a:ext cx="360000" cy="72922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8" name="Google Shape;14;p13">
            <a:extLst>
              <a:ext uri="{FF2B5EF4-FFF2-40B4-BE49-F238E27FC236}">
                <a16:creationId xmlns:a16="http://schemas.microsoft.com/office/drawing/2014/main" id="{19284034-28CE-2ADE-50F5-057724D9821D}"/>
              </a:ext>
            </a:extLst>
          </p:cNvPr>
          <p:cNvSpPr txBox="1"/>
          <p:nvPr userDrawn="1"/>
        </p:nvSpPr>
        <p:spPr>
          <a:xfrm>
            <a:off x="321445" y="6368768"/>
            <a:ext cx="172832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800" b="0" i="0" u="none" strike="noStrike" cap="none" dirty="0">
                <a:solidFill>
                  <a:schemeClr val="bg1">
                    <a:lumMod val="20000"/>
                    <a:lumOff val="80000"/>
                  </a:schemeClr>
                </a:solidFill>
                <a:latin typeface="Noto Sans JP" panose="020B0500000000000000" pitchFamily="34" charset="-128"/>
                <a:ea typeface="Noto Sans JP" panose="020B0500000000000000" pitchFamily="34" charset="-128"/>
                <a:sym typeface="Arial"/>
              </a:rPr>
              <a:t>©︎ XXXXX Inc. All Right Reserved.</a:t>
            </a:r>
            <a:endParaRPr lang="en-US" sz="800" b="0" i="0" dirty="0">
              <a:solidFill>
                <a:schemeClr val="bg1">
                  <a:lumMod val="20000"/>
                  <a:lumOff val="80000"/>
                </a:schemeClr>
              </a:solidFill>
              <a:latin typeface="Noto Sans JP" panose="020B0500000000000000" pitchFamily="34" charset="-128"/>
              <a:ea typeface="Noto Sans JP" panose="020B0500000000000000" pitchFamily="34" charset="-128"/>
              <a:sym typeface="Arial"/>
            </a:endParaRPr>
          </a:p>
        </p:txBody>
      </p:sp>
      <p:sp>
        <p:nvSpPr>
          <p:cNvPr id="10" name="Google Shape;12;p13">
            <a:extLst>
              <a:ext uri="{FF2B5EF4-FFF2-40B4-BE49-F238E27FC236}">
                <a16:creationId xmlns:a16="http://schemas.microsoft.com/office/drawing/2014/main" id="{C499BFF5-484A-56DA-4C32-75CA5C1E66E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xfrm>
            <a:off x="11377757" y="6341460"/>
            <a:ext cx="433243" cy="242711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0819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黒ベタ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;p13">
            <a:extLst>
              <a:ext uri="{FF2B5EF4-FFF2-40B4-BE49-F238E27FC236}">
                <a16:creationId xmlns:a16="http://schemas.microsoft.com/office/drawing/2014/main" id="{04F453C7-50A7-0ACF-60D3-21C8259C9F25}"/>
              </a:ext>
            </a:extLst>
          </p:cNvPr>
          <p:cNvSpPr txBox="1"/>
          <p:nvPr userDrawn="1"/>
        </p:nvSpPr>
        <p:spPr>
          <a:xfrm>
            <a:off x="321445" y="6368768"/>
            <a:ext cx="172832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800" b="0" i="0" u="none" strike="noStrike" cap="none" dirty="0">
                <a:solidFill>
                  <a:schemeClr val="bg1">
                    <a:lumMod val="20000"/>
                    <a:lumOff val="80000"/>
                  </a:schemeClr>
                </a:solidFill>
                <a:latin typeface="Noto Sans JP" panose="020B0500000000000000" pitchFamily="34" charset="-128"/>
                <a:ea typeface="Noto Sans JP" panose="020B0500000000000000" pitchFamily="34" charset="-128"/>
                <a:sym typeface="Arial"/>
              </a:rPr>
              <a:t>©︎ XXXXX Inc. All Right Reserved.</a:t>
            </a:r>
            <a:endParaRPr lang="en-US" sz="800" b="0" i="0" dirty="0">
              <a:solidFill>
                <a:schemeClr val="bg1">
                  <a:lumMod val="20000"/>
                  <a:lumOff val="80000"/>
                </a:schemeClr>
              </a:solidFill>
              <a:latin typeface="Noto Sans JP" panose="020B0500000000000000" pitchFamily="34" charset="-128"/>
              <a:ea typeface="Noto Sans JP" panose="020B0500000000000000" pitchFamily="34" charset="-12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8238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文（グラデ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9EA579C-FBE5-DB41-17DC-22B18553082B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4210943-76F6-4C87-F491-6F2ACD834CA3}"/>
              </a:ext>
            </a:extLst>
          </p:cNvPr>
          <p:cNvSpPr/>
          <p:nvPr userDrawn="1"/>
        </p:nvSpPr>
        <p:spPr>
          <a:xfrm>
            <a:off x="128136" y="121895"/>
            <a:ext cx="11935728" cy="6614210"/>
          </a:xfrm>
          <a:prstGeom prst="roundRect">
            <a:avLst>
              <a:gd name="adj" fmla="val 2463"/>
            </a:avLst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Google Shape;14;p13">
            <a:extLst>
              <a:ext uri="{FF2B5EF4-FFF2-40B4-BE49-F238E27FC236}">
                <a16:creationId xmlns:a16="http://schemas.microsoft.com/office/drawing/2014/main" id="{F83A8150-1919-D200-DA53-5DADC4308F1A}"/>
              </a:ext>
            </a:extLst>
          </p:cNvPr>
          <p:cNvSpPr txBox="1"/>
          <p:nvPr userDrawn="1"/>
        </p:nvSpPr>
        <p:spPr>
          <a:xfrm>
            <a:off x="321445" y="6368768"/>
            <a:ext cx="172832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800" b="0" i="0" u="none" strike="noStrike" cap="none" dirty="0">
                <a:solidFill>
                  <a:schemeClr val="bg1">
                    <a:lumMod val="20000"/>
                    <a:lumOff val="80000"/>
                  </a:schemeClr>
                </a:solidFill>
                <a:latin typeface="Noto Sans JP" panose="020B0500000000000000" pitchFamily="34" charset="-128"/>
                <a:ea typeface="Noto Sans JP" panose="020B0500000000000000" pitchFamily="34" charset="-128"/>
                <a:sym typeface="Arial"/>
              </a:rPr>
              <a:t>©︎ XXXXX Inc. All Right Reserved.</a:t>
            </a:r>
            <a:endParaRPr lang="en-US" sz="800" b="0" i="0" dirty="0">
              <a:solidFill>
                <a:schemeClr val="bg1">
                  <a:lumMod val="20000"/>
                  <a:lumOff val="80000"/>
                </a:schemeClr>
              </a:solidFill>
              <a:latin typeface="Noto Sans JP" panose="020B0500000000000000" pitchFamily="34" charset="-128"/>
              <a:ea typeface="Noto Sans JP" panose="020B0500000000000000" pitchFamily="34" charset="-128"/>
              <a:sym typeface="Arial"/>
            </a:endParaRPr>
          </a:p>
        </p:txBody>
      </p:sp>
      <p:sp>
        <p:nvSpPr>
          <p:cNvPr id="8" name="Google Shape;12;p13">
            <a:extLst>
              <a:ext uri="{FF2B5EF4-FFF2-40B4-BE49-F238E27FC236}">
                <a16:creationId xmlns:a16="http://schemas.microsoft.com/office/drawing/2014/main" id="{0CF5647A-6123-3DBC-A669-A3857CF2316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xfrm>
            <a:off x="11377757" y="6341460"/>
            <a:ext cx="433243" cy="242711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chemeClr val="bg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4340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文（写真）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04210943-76F6-4C87-F491-6F2ACD834CA3}"/>
              </a:ext>
            </a:extLst>
          </p:cNvPr>
          <p:cNvSpPr/>
          <p:nvPr userDrawn="1"/>
        </p:nvSpPr>
        <p:spPr>
          <a:xfrm>
            <a:off x="128136" y="121895"/>
            <a:ext cx="11935728" cy="6614210"/>
          </a:xfrm>
          <a:prstGeom prst="roundRect">
            <a:avLst>
              <a:gd name="adj" fmla="val 2463"/>
            </a:avLst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Google Shape;14;p13">
            <a:extLst>
              <a:ext uri="{FF2B5EF4-FFF2-40B4-BE49-F238E27FC236}">
                <a16:creationId xmlns:a16="http://schemas.microsoft.com/office/drawing/2014/main" id="{F83A8150-1919-D200-DA53-5DADC4308F1A}"/>
              </a:ext>
            </a:extLst>
          </p:cNvPr>
          <p:cNvSpPr txBox="1"/>
          <p:nvPr userDrawn="1"/>
        </p:nvSpPr>
        <p:spPr>
          <a:xfrm>
            <a:off x="321445" y="6368768"/>
            <a:ext cx="172832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800" b="0" i="0" u="none" strike="noStrike" cap="none" dirty="0">
                <a:solidFill>
                  <a:schemeClr val="bg1">
                    <a:lumMod val="20000"/>
                    <a:lumOff val="80000"/>
                  </a:schemeClr>
                </a:solidFill>
                <a:latin typeface="Noto Sans JP" panose="020B0500000000000000" pitchFamily="34" charset="-128"/>
                <a:ea typeface="Noto Sans JP" panose="020B0500000000000000" pitchFamily="34" charset="-128"/>
                <a:sym typeface="Arial"/>
              </a:rPr>
              <a:t>©︎ XXXXX Inc. All Right Reserved.</a:t>
            </a:r>
            <a:endParaRPr lang="en-US" sz="800" b="0" i="0" dirty="0">
              <a:solidFill>
                <a:schemeClr val="bg1">
                  <a:lumMod val="20000"/>
                  <a:lumOff val="80000"/>
                </a:schemeClr>
              </a:solidFill>
              <a:latin typeface="Noto Sans JP" panose="020B0500000000000000" pitchFamily="34" charset="-128"/>
              <a:ea typeface="Noto Sans JP" panose="020B0500000000000000" pitchFamily="34" charset="-128"/>
              <a:sym typeface="Arial"/>
            </a:endParaRPr>
          </a:p>
        </p:txBody>
      </p:sp>
      <p:sp>
        <p:nvSpPr>
          <p:cNvPr id="8" name="Google Shape;12;p13">
            <a:extLst>
              <a:ext uri="{FF2B5EF4-FFF2-40B4-BE49-F238E27FC236}">
                <a16:creationId xmlns:a16="http://schemas.microsoft.com/office/drawing/2014/main" id="{0CF5647A-6123-3DBC-A669-A3857CF2316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xfrm>
            <a:off x="11377757" y="6341460"/>
            <a:ext cx="433243" cy="242711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chemeClr val="bg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839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文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A5FC5D7-DF2E-7430-AC7F-2B001A9E76C2}"/>
              </a:ext>
            </a:extLst>
          </p:cNvPr>
          <p:cNvSpPr/>
          <p:nvPr userDrawn="1"/>
        </p:nvSpPr>
        <p:spPr>
          <a:xfrm>
            <a:off x="128136" y="121895"/>
            <a:ext cx="11935728" cy="6614210"/>
          </a:xfrm>
          <a:prstGeom prst="roundRect">
            <a:avLst>
              <a:gd name="adj" fmla="val 24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プレースホルダー 16">
            <a:extLst>
              <a:ext uri="{FF2B5EF4-FFF2-40B4-BE49-F238E27FC236}">
                <a16:creationId xmlns:a16="http://schemas.microsoft.com/office/drawing/2014/main" id="{318E4ACB-4699-FA3C-A7B5-A5DCDA5DC0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5432" y="336793"/>
            <a:ext cx="10076118" cy="400994"/>
          </a:xfrm>
          <a:prstGeom prst="rect">
            <a:avLst/>
          </a:prstGeom>
          <a:noFill/>
          <a:ln w="28575">
            <a:noFill/>
          </a:ln>
        </p:spPr>
        <p:txBody>
          <a:bodyPr lIns="0" tIns="0" rIns="0" bIns="0" anchor="ctr"/>
          <a:lstStyle>
            <a:lvl1pPr>
              <a:defRPr sz="2400" b="1" i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Noto Sans JP" panose="020B0500000000000000" pitchFamily="34" charset="-128"/>
                <a:ea typeface="Noto Sans JP" panose="020B0500000000000000" pitchFamily="34" charset="-128"/>
              </a:defRPr>
            </a:lvl1pPr>
          </a:lstStyle>
          <a:p>
            <a:pPr lvl="0"/>
            <a:r>
              <a:rPr kumimoji="1" lang="ja-JP" altLang="en-US" dirty="0"/>
              <a:t>タイトル</a:t>
            </a:r>
          </a:p>
        </p:txBody>
      </p:sp>
      <p:sp>
        <p:nvSpPr>
          <p:cNvPr id="20" name="テキスト プレースホルダー 16">
            <a:extLst>
              <a:ext uri="{FF2B5EF4-FFF2-40B4-BE49-F238E27FC236}">
                <a16:creationId xmlns:a16="http://schemas.microsoft.com/office/drawing/2014/main" id="{5435367D-5674-53F1-D78A-1849090CA4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432" y="877673"/>
            <a:ext cx="10076118" cy="720122"/>
          </a:xfrm>
          <a:prstGeom prst="rect">
            <a:avLst/>
          </a:prstGeom>
          <a:noFill/>
          <a:ln w="28575">
            <a:noFill/>
          </a:ln>
        </p:spPr>
        <p:txBody>
          <a:bodyPr lIns="0" tIns="0" rIns="0" bIns="0" anchor="t"/>
          <a:lstStyle>
            <a:lvl1pPr>
              <a:lnSpc>
                <a:spcPct val="110000"/>
              </a:lnSpc>
              <a:defRPr sz="1800" b="0" i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</a:defRPr>
            </a:lvl1pPr>
          </a:lstStyle>
          <a:p>
            <a:pPr lvl="0"/>
            <a:r>
              <a:rPr kumimoji="1" lang="ja-JP" altLang="en-US" dirty="0"/>
              <a:t>タイトル</a:t>
            </a:r>
          </a:p>
        </p:txBody>
      </p:sp>
      <p:sp>
        <p:nvSpPr>
          <p:cNvPr id="21" name="Google Shape;14;p13">
            <a:extLst>
              <a:ext uri="{FF2B5EF4-FFF2-40B4-BE49-F238E27FC236}">
                <a16:creationId xmlns:a16="http://schemas.microsoft.com/office/drawing/2014/main" id="{BCAE7B87-02D5-4453-13D2-CA084BFA9C61}"/>
              </a:ext>
            </a:extLst>
          </p:cNvPr>
          <p:cNvSpPr txBox="1"/>
          <p:nvPr userDrawn="1"/>
        </p:nvSpPr>
        <p:spPr>
          <a:xfrm>
            <a:off x="321445" y="6368768"/>
            <a:ext cx="172832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800" b="0" i="0" u="none" strike="noStrike" cap="none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Noto Sans JP" panose="020B0500000000000000" pitchFamily="34" charset="-128"/>
                <a:ea typeface="Noto Sans JP" panose="020B0500000000000000" pitchFamily="34" charset="-128"/>
                <a:sym typeface="Arial"/>
              </a:rPr>
              <a:t>©︎ XXXXX Inc. All Right Reserved.</a:t>
            </a:r>
            <a:endParaRPr lang="en-US" sz="800" b="0" i="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latin typeface="Noto Sans JP" panose="020B0500000000000000" pitchFamily="34" charset="-128"/>
              <a:ea typeface="Noto Sans JP" panose="020B0500000000000000" pitchFamily="34" charset="-128"/>
              <a:sym typeface="Arial"/>
            </a:endParaRPr>
          </a:p>
        </p:txBody>
      </p:sp>
      <p:sp>
        <p:nvSpPr>
          <p:cNvPr id="22" name="Google Shape;12;p13">
            <a:extLst>
              <a:ext uri="{FF2B5EF4-FFF2-40B4-BE49-F238E27FC236}">
                <a16:creationId xmlns:a16="http://schemas.microsoft.com/office/drawing/2014/main" id="{DFC56C5C-AD00-C240-2782-B9F85CDB2FB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xfrm>
            <a:off x="11377757" y="6341460"/>
            <a:ext cx="433243" cy="242711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1" i="0" u="none" strike="noStrike" cap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Noto Sans JP" panose="020B0500000000000000" pitchFamily="34" charset="-128"/>
                <a:ea typeface="Noto Sans JP" panose="020B0500000000000000" pitchFamily="34" charset="-128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E3B6C84-2734-2717-7092-BAA43B05B54C}"/>
              </a:ext>
            </a:extLst>
          </p:cNvPr>
          <p:cNvSpPr/>
          <p:nvPr userDrawn="1"/>
        </p:nvSpPr>
        <p:spPr>
          <a:xfrm>
            <a:off x="0" y="500829"/>
            <a:ext cx="398463" cy="72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</p:spTree>
    <p:extLst>
      <p:ext uri="{BB962C8B-B14F-4D97-AF65-F5344CB8AC3E}">
        <p14:creationId xmlns:p14="http://schemas.microsoft.com/office/powerpoint/2010/main" val="721669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文（キーメッセージなし）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A5FC5D7-DF2E-7430-AC7F-2B001A9E76C2}"/>
              </a:ext>
            </a:extLst>
          </p:cNvPr>
          <p:cNvSpPr/>
          <p:nvPr userDrawn="1"/>
        </p:nvSpPr>
        <p:spPr>
          <a:xfrm>
            <a:off x="128136" y="121895"/>
            <a:ext cx="11935728" cy="6614210"/>
          </a:xfrm>
          <a:prstGeom prst="roundRect">
            <a:avLst>
              <a:gd name="adj" fmla="val 24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プレースホルダー 16">
            <a:extLst>
              <a:ext uri="{FF2B5EF4-FFF2-40B4-BE49-F238E27FC236}">
                <a16:creationId xmlns:a16="http://schemas.microsoft.com/office/drawing/2014/main" id="{318E4ACB-4699-FA3C-A7B5-A5DCDA5DC0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5432" y="336793"/>
            <a:ext cx="10076118" cy="400994"/>
          </a:xfrm>
          <a:prstGeom prst="rect">
            <a:avLst/>
          </a:prstGeom>
          <a:noFill/>
          <a:ln w="28575">
            <a:noFill/>
          </a:ln>
        </p:spPr>
        <p:txBody>
          <a:bodyPr lIns="0" tIns="0" rIns="0" bIns="0" anchor="ctr"/>
          <a:lstStyle>
            <a:lvl1pPr>
              <a:defRPr sz="2400" b="1" i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Noto Sans JP" panose="020B0500000000000000" pitchFamily="34" charset="-128"/>
                <a:ea typeface="Noto Sans JP" panose="020B0500000000000000" pitchFamily="34" charset="-128"/>
              </a:defRPr>
            </a:lvl1pPr>
          </a:lstStyle>
          <a:p>
            <a:pPr lvl="0"/>
            <a:r>
              <a:rPr kumimoji="1" lang="ja-JP" altLang="en-US" dirty="0"/>
              <a:t>タイトル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48B5CE9-CC0B-CDE4-B6B6-D31C69A68A71}"/>
              </a:ext>
            </a:extLst>
          </p:cNvPr>
          <p:cNvSpPr/>
          <p:nvPr userDrawn="1"/>
        </p:nvSpPr>
        <p:spPr>
          <a:xfrm>
            <a:off x="0" y="500829"/>
            <a:ext cx="398463" cy="72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21" name="Google Shape;14;p13">
            <a:extLst>
              <a:ext uri="{FF2B5EF4-FFF2-40B4-BE49-F238E27FC236}">
                <a16:creationId xmlns:a16="http://schemas.microsoft.com/office/drawing/2014/main" id="{BCAE7B87-02D5-4453-13D2-CA084BFA9C61}"/>
              </a:ext>
            </a:extLst>
          </p:cNvPr>
          <p:cNvSpPr txBox="1"/>
          <p:nvPr userDrawn="1"/>
        </p:nvSpPr>
        <p:spPr>
          <a:xfrm>
            <a:off x="321445" y="6368768"/>
            <a:ext cx="172832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800" b="0" i="0" u="none" strike="noStrike" cap="none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Noto Sans JP" panose="020B0500000000000000" pitchFamily="34" charset="-128"/>
                <a:ea typeface="Noto Sans JP" panose="020B0500000000000000" pitchFamily="34" charset="-128"/>
                <a:sym typeface="Arial"/>
              </a:rPr>
              <a:t>©︎ XXXXX Inc. All Right Reserved.</a:t>
            </a:r>
            <a:endParaRPr lang="en-US" sz="800" b="0" i="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latin typeface="Noto Sans JP" panose="020B0500000000000000" pitchFamily="34" charset="-128"/>
              <a:ea typeface="Noto Sans JP" panose="020B0500000000000000" pitchFamily="34" charset="-128"/>
              <a:sym typeface="Arial"/>
            </a:endParaRPr>
          </a:p>
        </p:txBody>
      </p:sp>
      <p:sp>
        <p:nvSpPr>
          <p:cNvPr id="22" name="Google Shape;12;p13">
            <a:extLst>
              <a:ext uri="{FF2B5EF4-FFF2-40B4-BE49-F238E27FC236}">
                <a16:creationId xmlns:a16="http://schemas.microsoft.com/office/drawing/2014/main" id="{DFC56C5C-AD00-C240-2782-B9F85CDB2FB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xfrm>
            <a:off x="11377757" y="6341460"/>
            <a:ext cx="433243" cy="242711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1" i="0" u="none" strike="noStrike" cap="none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Noto Sans JP" panose="020B0500000000000000" pitchFamily="34" charset="-128"/>
                <a:ea typeface="Noto Sans JP" panose="020B0500000000000000" pitchFamily="34" charset="-128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9190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0" r:id="rId3"/>
    <p:sldLayoutId id="2147483663" r:id="rId4"/>
    <p:sldLayoutId id="2147483667" r:id="rId5"/>
    <p:sldLayoutId id="2147483657" r:id="rId6"/>
    <p:sldLayoutId id="2147483668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itycamp.co.jp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EB4BF5-868E-74BA-E3C8-B318C5A9551A}"/>
              </a:ext>
            </a:extLst>
          </p:cNvPr>
          <p:cNvSpPr txBox="1"/>
          <p:nvPr/>
        </p:nvSpPr>
        <p:spPr>
          <a:xfrm>
            <a:off x="977467" y="4305567"/>
            <a:ext cx="1261884" cy="320665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ja-JP" sz="1200" dirty="0">
                <a:solidFill>
                  <a:schemeClr val="tx1"/>
                </a:solidFill>
                <a:latin typeface="+mn-ea"/>
                <a:ea typeface="+mn-ea"/>
              </a:rPr>
              <a:t>PIVOT</a:t>
            </a:r>
            <a:r>
              <a:rPr lang="ja-JP" altLang="en-US" sz="1200" dirty="0">
                <a:solidFill>
                  <a:schemeClr val="tx1"/>
                </a:solidFill>
                <a:latin typeface="+mn-ea"/>
                <a:ea typeface="+mn-ea"/>
              </a:rPr>
              <a:t>株式会社</a:t>
            </a:r>
            <a:endParaRPr lang="en-US" altLang="ja-JP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54EE7C-F1FB-BD1E-73B9-EEBA28699646}"/>
              </a:ext>
            </a:extLst>
          </p:cNvPr>
          <p:cNvSpPr txBox="1"/>
          <p:nvPr/>
        </p:nvSpPr>
        <p:spPr>
          <a:xfrm>
            <a:off x="2944959" y="3494991"/>
            <a:ext cx="2872581" cy="52059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b="1" dirty="0">
                <a:solidFill>
                  <a:schemeClr val="tx1"/>
                </a:solidFill>
                <a:latin typeface="+mn-ea"/>
                <a:ea typeface="+mn-ea"/>
              </a:rPr>
              <a:t>ご出演のご提案</a:t>
            </a:r>
            <a:endParaRPr lang="en-US" altLang="ja-JP" sz="32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3DF2FB9-38BA-F096-C783-16C7242EFC95}"/>
              </a:ext>
            </a:extLst>
          </p:cNvPr>
          <p:cNvSpPr txBox="1"/>
          <p:nvPr/>
        </p:nvSpPr>
        <p:spPr>
          <a:xfrm>
            <a:off x="977467" y="2329275"/>
            <a:ext cx="2795638" cy="29354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sz="18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  <a:tileRect/>
                </a:gradFill>
                <a:latin typeface="+mn-ea"/>
                <a:ea typeface="+mn-ea"/>
              </a:rPr>
              <a:t>30</a:t>
            </a:r>
            <a:r>
              <a:rPr lang="ja-JP" altLang="en-US" sz="18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  <a:tileRect/>
                </a:gradFill>
                <a:latin typeface="+mn-ea"/>
                <a:ea typeface="+mn-ea"/>
              </a:rPr>
              <a:t>代キャリア特化型新番組</a:t>
            </a:r>
          </a:p>
        </p:txBody>
      </p:sp>
      <p:sp>
        <p:nvSpPr>
          <p:cNvPr id="8" name="Google Shape;14;p13">
            <a:extLst>
              <a:ext uri="{FF2B5EF4-FFF2-40B4-BE49-F238E27FC236}">
                <a16:creationId xmlns:a16="http://schemas.microsoft.com/office/drawing/2014/main" id="{BF71E324-ED3E-00C8-A9B6-7A2CE2D72335}"/>
              </a:ext>
            </a:extLst>
          </p:cNvPr>
          <p:cNvSpPr txBox="1"/>
          <p:nvPr/>
        </p:nvSpPr>
        <p:spPr>
          <a:xfrm>
            <a:off x="10018493" y="6140806"/>
            <a:ext cx="172832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b="0" i="0" u="none" strike="noStrike" cap="none" dirty="0">
                <a:solidFill>
                  <a:schemeClr val="bg1">
                    <a:lumMod val="20000"/>
                    <a:lumOff val="80000"/>
                  </a:schemeClr>
                </a:solidFill>
                <a:latin typeface="Noto Sans JP" panose="020B0500000000000000" pitchFamily="34" charset="-128"/>
                <a:ea typeface="Noto Sans JP" panose="020B0500000000000000" pitchFamily="34" charset="-128"/>
                <a:sym typeface="Arial"/>
              </a:rPr>
              <a:t>2023/3/31 Fri.</a:t>
            </a:r>
            <a:endParaRPr lang="en-US" sz="1600" b="0" i="0" dirty="0">
              <a:solidFill>
                <a:schemeClr val="bg1">
                  <a:lumMod val="20000"/>
                  <a:lumOff val="80000"/>
                </a:schemeClr>
              </a:solidFill>
              <a:latin typeface="Noto Sans JP" panose="020B0500000000000000" pitchFamily="34" charset="-128"/>
              <a:ea typeface="Noto Sans JP" panose="020B0500000000000000" pitchFamily="34" charset="-128"/>
              <a:sym typeface="Arial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0FA2126-C324-8432-0793-E463FDC8C46E}"/>
              </a:ext>
            </a:extLst>
          </p:cNvPr>
          <p:cNvSpPr txBox="1"/>
          <p:nvPr/>
        </p:nvSpPr>
        <p:spPr>
          <a:xfrm>
            <a:off x="3005919" y="3218004"/>
            <a:ext cx="766235" cy="18909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sz="1200" dirty="0">
                <a:solidFill>
                  <a:schemeClr val="tx1"/>
                </a:solidFill>
                <a:latin typeface="+mn-ea"/>
                <a:ea typeface="+mn-ea"/>
              </a:rPr>
              <a:t>-THIRTIES-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606CEF5-D9E8-2229-888B-134CE7FF7B43}"/>
              </a:ext>
            </a:extLst>
          </p:cNvPr>
          <p:cNvSpPr txBox="1"/>
          <p:nvPr/>
        </p:nvSpPr>
        <p:spPr>
          <a:xfrm>
            <a:off x="395641" y="329038"/>
            <a:ext cx="1261884" cy="320665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ja-JP" altLang="en-US" sz="1800" b="1" dirty="0">
                <a:solidFill>
                  <a:schemeClr val="tx1"/>
                </a:solidFill>
                <a:latin typeface="+mn-ea"/>
                <a:ea typeface="+mn-ea"/>
              </a:rPr>
              <a:t>豊間根 青地様</a:t>
            </a:r>
            <a:endParaRPr lang="en-US" altLang="ja-JP" sz="1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4444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D63DC9-4192-9A91-8AC8-6A1F3E5F054B}"/>
              </a:ext>
            </a:extLst>
          </p:cNvPr>
          <p:cNvSpPr txBox="1"/>
          <p:nvPr/>
        </p:nvSpPr>
        <p:spPr>
          <a:xfrm>
            <a:off x="3970923" y="3059668"/>
            <a:ext cx="3148298" cy="73866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buClr>
                <a:schemeClr val="bg1"/>
              </a:buClr>
            </a:pPr>
            <a:r>
              <a:rPr lang="ja-JP" altLang="en-US" sz="4800" b="1" spc="110" dirty="0">
                <a:solidFill>
                  <a:schemeClr val="bg1"/>
                </a:solidFill>
                <a:latin typeface="+mn-ea"/>
                <a:ea typeface="+mn-ea"/>
              </a:rPr>
              <a:t>企画の概要</a:t>
            </a:r>
            <a:endParaRPr lang="en-US" altLang="ja-JP" sz="4800" b="1" spc="11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5B8A6C-8532-E885-3D7F-8CA0D662847E}"/>
              </a:ext>
            </a:extLst>
          </p:cNvPr>
          <p:cNvSpPr txBox="1"/>
          <p:nvPr/>
        </p:nvSpPr>
        <p:spPr>
          <a:xfrm>
            <a:off x="-685614" y="1220703"/>
            <a:ext cx="4334520" cy="441659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buClr>
                <a:schemeClr val="bg1"/>
              </a:buClr>
            </a:pPr>
            <a:r>
              <a:rPr lang="en-US" altLang="ja-JP" sz="28700" b="1" dirty="0">
                <a:solidFill>
                  <a:schemeClr val="bg1">
                    <a:alpha val="30000"/>
                  </a:schemeClr>
                </a:solidFill>
                <a:latin typeface="+mn-ea"/>
                <a:ea typeface="+mn-ea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5607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9B34007-1477-84FE-1623-10EBF3D8F5BD}"/>
              </a:ext>
            </a:extLst>
          </p:cNvPr>
          <p:cNvSpPr/>
          <p:nvPr/>
        </p:nvSpPr>
        <p:spPr>
          <a:xfrm>
            <a:off x="5515338" y="2581691"/>
            <a:ext cx="4113729" cy="47044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9DBCC6F3-F7FE-1BB3-FAB7-A9BC5E2968A4}"/>
              </a:ext>
            </a:extLst>
          </p:cNvPr>
          <p:cNvSpPr/>
          <p:nvPr/>
        </p:nvSpPr>
        <p:spPr>
          <a:xfrm>
            <a:off x="7435139" y="4277784"/>
            <a:ext cx="1944303" cy="252892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807482-F16F-6CA4-3A47-2742C2EDCADD}"/>
              </a:ext>
            </a:extLst>
          </p:cNvPr>
          <p:cNvSpPr txBox="1"/>
          <p:nvPr/>
        </p:nvSpPr>
        <p:spPr>
          <a:xfrm>
            <a:off x="5455207" y="3224170"/>
            <a:ext cx="5632980" cy="134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国内外で活躍する同世代のビジネスパーソンを始め</a:t>
            </a:r>
            <a:endParaRPr lang="en-US" altLang="ja-JP" b="0" i="0" spc="110" dirty="0"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ja-JP" altLang="en-US" b="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エンターテイナー・アスリートなどにディープインタビュー。</a:t>
            </a:r>
            <a:endParaRPr lang="en-US" altLang="ja-JP" b="0" i="0" spc="110" dirty="0"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ja-JP" altLang="en-US" b="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環境の変化を恐れないフロントランナーの本音と</a:t>
            </a:r>
            <a:endParaRPr lang="en-US" altLang="ja-JP" b="0" i="0" spc="110" dirty="0"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ja-JP" altLang="en-US" b="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ビジョンを聞き出し、</a:t>
            </a:r>
            <a:r>
              <a:rPr lang="ja-JP" altLang="en-US" b="1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一流のマインドセット</a:t>
            </a:r>
            <a:r>
              <a:rPr lang="ja-JP" altLang="en-US" b="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を学ぶ新番組。</a:t>
            </a:r>
            <a:endParaRPr lang="ja-JP" altLang="en-US" spc="11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01335BA-8A2E-3018-7AB1-724FCCD20FE0}"/>
              </a:ext>
            </a:extLst>
          </p:cNvPr>
          <p:cNvSpPr txBox="1"/>
          <p:nvPr/>
        </p:nvSpPr>
        <p:spPr>
          <a:xfrm>
            <a:off x="5455207" y="2586203"/>
            <a:ext cx="5632980" cy="470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sz="2400" b="1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30</a:t>
            </a:r>
            <a:r>
              <a:rPr lang="ja-JP" altLang="en-US" sz="2400" b="1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代キャリア特化型 新番組</a:t>
            </a:r>
            <a:endParaRPr lang="en-US" altLang="ja-JP" sz="2400" b="1" i="0" spc="110" dirty="0"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98F87424-3D9C-80DB-FA22-02F136279E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ja-JP" altLang="en-US" dirty="0"/>
              <a:t>コンセプト</a:t>
            </a:r>
          </a:p>
        </p:txBody>
      </p:sp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BF44894D-7B6E-3C08-17D0-63C4B752D8FE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0000000-1234-1234-1234-123412341234}" type="slidenum">
              <a:rPr lang="en-US" altLang="ja-JP" smtClean="0"/>
              <a:pPr/>
              <a:t>2</a:t>
            </a:fld>
            <a:endParaRPr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59A5B0F-6FEE-1B0E-164A-85E41B783DFC}"/>
              </a:ext>
            </a:extLst>
          </p:cNvPr>
          <p:cNvSpPr txBox="1"/>
          <p:nvPr/>
        </p:nvSpPr>
        <p:spPr>
          <a:xfrm>
            <a:off x="1883054" y="4297649"/>
            <a:ext cx="2380693" cy="344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ja-JP" sz="1600" dirty="0">
                <a:solidFill>
                  <a:schemeClr val="tx1"/>
                </a:solidFill>
                <a:latin typeface="+mn-ea"/>
                <a:ea typeface="+mn-ea"/>
              </a:rPr>
              <a:t>-THIRTIES-</a:t>
            </a:r>
          </a:p>
        </p:txBody>
      </p:sp>
    </p:spTree>
    <p:extLst>
      <p:ext uri="{BB962C8B-B14F-4D97-AF65-F5344CB8AC3E}">
        <p14:creationId xmlns:p14="http://schemas.microsoft.com/office/powerpoint/2010/main" val="1782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楕円 1">
            <a:extLst>
              <a:ext uri="{FF2B5EF4-FFF2-40B4-BE49-F238E27FC236}">
                <a16:creationId xmlns:a16="http://schemas.microsoft.com/office/drawing/2014/main" id="{46F99C5F-AA2E-4CAF-9169-294F4D7875F0}"/>
              </a:ext>
            </a:extLst>
          </p:cNvPr>
          <p:cNvSpPr/>
          <p:nvPr/>
        </p:nvSpPr>
        <p:spPr>
          <a:xfrm>
            <a:off x="1583995" y="1864777"/>
            <a:ext cx="3334514" cy="3334802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1800" spc="110" dirty="0">
                <a:solidFill>
                  <a:schemeClr val="tx1"/>
                </a:solidFill>
              </a:rPr>
              <a:t>写真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341506-0054-FDC5-A31E-0D3A37D4B219}"/>
              </a:ext>
            </a:extLst>
          </p:cNvPr>
          <p:cNvSpPr txBox="1"/>
          <p:nvPr/>
        </p:nvSpPr>
        <p:spPr>
          <a:xfrm>
            <a:off x="5464832" y="3067251"/>
            <a:ext cx="4660946" cy="11685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1991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年東京都出身。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2013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年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TBS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テレビ入社。情報番組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『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アッコにおまかせ！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』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をはじめ、報道番組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『N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スタ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』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、スポーツ番組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『SUPER SOCCER』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などを担当。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2023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年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1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月より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PIVOT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のキャリアピボットし、動画プロデューサー兼</a:t>
            </a:r>
            <a:r>
              <a:rPr lang="en-US" altLang="ja-JP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MC</a:t>
            </a:r>
            <a:r>
              <a:rPr lang="ja-JP" altLang="en-US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を務めている。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FD645B5-9726-364B-4F1D-D4BB588DAC1A}"/>
              </a:ext>
            </a:extLst>
          </p:cNvPr>
          <p:cNvSpPr txBox="1"/>
          <p:nvPr/>
        </p:nvSpPr>
        <p:spPr>
          <a:xfrm>
            <a:off x="5464832" y="2052817"/>
            <a:ext cx="5632980" cy="56727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600" b="1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国山 ハセン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2C1FFD8-E773-8EBE-F6F6-2F86E09831F2}"/>
              </a:ext>
            </a:extLst>
          </p:cNvPr>
          <p:cNvSpPr txBox="1"/>
          <p:nvPr/>
        </p:nvSpPr>
        <p:spPr>
          <a:xfrm>
            <a:off x="5464832" y="2730823"/>
            <a:ext cx="5632980" cy="1733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sz="1100" i="0" spc="110" dirty="0" err="1">
                <a:solidFill>
                  <a:schemeClr val="tx1"/>
                </a:solidFill>
                <a:effectLst/>
                <a:latin typeface="+mn-ea"/>
                <a:ea typeface="+mn-ea"/>
              </a:rPr>
              <a:t>Hasen</a:t>
            </a:r>
            <a:r>
              <a:rPr lang="en-US" altLang="ja-JP" sz="11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 </a:t>
            </a:r>
            <a:r>
              <a:rPr lang="en-US" altLang="ja-JP" sz="1100" i="0" spc="110" dirty="0" err="1">
                <a:solidFill>
                  <a:schemeClr val="tx1"/>
                </a:solidFill>
                <a:effectLst/>
                <a:latin typeface="+mn-ea"/>
                <a:ea typeface="+mn-ea"/>
              </a:rPr>
              <a:t>Kuniyama</a:t>
            </a:r>
            <a:endParaRPr lang="ja-JP" altLang="en-US" sz="1100" i="0" spc="110" dirty="0"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9A499BB-0462-081B-705D-38D76C679F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ja-JP" altLang="en-US" dirty="0"/>
              <a:t>インタビュアー</a:t>
            </a:r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0483D5D3-E14D-83E3-AB1F-4F56E81053DA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0000000-1234-1234-1234-123412341234}" type="slidenum">
              <a:rPr lang="en-US" altLang="ja-JP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7743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9A499BB-0462-081B-705D-38D76C679F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ja-JP" altLang="en-US" dirty="0"/>
              <a:t>なぜ「</a:t>
            </a:r>
            <a:r>
              <a:rPr lang="en-US" altLang="ja-JP" dirty="0"/>
              <a:t>30</a:t>
            </a:r>
            <a:r>
              <a:rPr lang="ja-JP" altLang="en-US" dirty="0"/>
              <a:t>代」なのか？</a:t>
            </a:r>
            <a:endParaRPr lang="en-US" altLang="ja-JP" dirty="0"/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0483D5D3-E14D-83E3-AB1F-4F56E81053DA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0000000-1234-1234-1234-123412341234}" type="slidenum">
              <a:rPr lang="en-US" altLang="ja-JP" smtClean="0"/>
              <a:pPr/>
              <a:t>4</a:t>
            </a:fld>
            <a:endParaRPr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2A304F3-5844-255A-2923-4D91C69AED3E}"/>
              </a:ext>
            </a:extLst>
          </p:cNvPr>
          <p:cNvSpPr txBox="1"/>
          <p:nvPr/>
        </p:nvSpPr>
        <p:spPr>
          <a:xfrm>
            <a:off x="889000" y="2936397"/>
            <a:ext cx="4705417" cy="1269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sz="3600" b="1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30</a:t>
            </a:r>
            <a:r>
              <a:rPr lang="ja-JP" altLang="en-US" sz="3600" b="1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代で、キャリアの</a:t>
            </a:r>
            <a:endParaRPr lang="en-US" altLang="ja-JP" sz="3600" b="1" i="0" spc="110" dirty="0">
              <a:solidFill>
                <a:schemeClr val="tx1"/>
              </a:solidFill>
              <a:effectLst/>
              <a:latin typeface="+mn-ea"/>
              <a:ea typeface="+mn-ea"/>
            </a:endParaRPr>
          </a:p>
          <a:p>
            <a:pPr>
              <a:lnSpc>
                <a:spcPct val="110000"/>
              </a:lnSpc>
            </a:pPr>
            <a:r>
              <a:rPr lang="ja-JP" altLang="en-US" sz="3600" b="1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伸びしろは決まる</a:t>
            </a:r>
            <a:endParaRPr lang="en-US" altLang="ja-JP" sz="3600" b="1" i="0" spc="110" dirty="0"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B44CC2E-4508-8F23-713E-AA0DA96428E3}"/>
              </a:ext>
            </a:extLst>
          </p:cNvPr>
          <p:cNvSpPr txBox="1"/>
          <p:nvPr/>
        </p:nvSpPr>
        <p:spPr>
          <a:xfrm>
            <a:off x="6096000" y="2253743"/>
            <a:ext cx="5581717" cy="2532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どんな会社でも就職して</a:t>
            </a:r>
            <a:r>
              <a:rPr lang="en-US" altLang="ja-JP" sz="16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10</a:t>
            </a:r>
            <a:r>
              <a:rPr lang="ja-JP" altLang="en-US" sz="16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年も経つと</a:t>
            </a:r>
          </a:p>
          <a:p>
            <a:pPr>
              <a:lnSpc>
                <a:spcPct val="150000"/>
              </a:lnSpc>
            </a:pPr>
            <a:r>
              <a:rPr lang="ja-JP" altLang="en-US" sz="16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一通りの手順や全体像が見えてくる。</a:t>
            </a:r>
          </a:p>
          <a:p>
            <a:pPr>
              <a:lnSpc>
                <a:spcPct val="150000"/>
              </a:lnSpc>
            </a:pPr>
            <a:r>
              <a:rPr lang="ja-JP" altLang="en-US" sz="16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結果よく言えば仕事に対して余裕が生じる。</a:t>
            </a:r>
          </a:p>
          <a:p>
            <a:pPr>
              <a:lnSpc>
                <a:spcPct val="150000"/>
              </a:lnSpc>
            </a:pPr>
            <a:r>
              <a:rPr lang="ja-JP" altLang="en-US" sz="16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悪く言えばマンネリに陥ることになる。</a:t>
            </a:r>
          </a:p>
          <a:p>
            <a:pPr>
              <a:lnSpc>
                <a:spcPct val="150000"/>
              </a:lnSpc>
            </a:pPr>
            <a:r>
              <a:rPr lang="ja-JP" altLang="en-US" sz="16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その時の余力をどう使うかで、そこから上に行くか、</a:t>
            </a:r>
          </a:p>
          <a:p>
            <a:pPr>
              <a:lnSpc>
                <a:spcPct val="150000"/>
              </a:lnSpc>
            </a:pPr>
            <a:r>
              <a:rPr lang="ja-JP" altLang="en-US" sz="16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そこで停滞するかが決まると言っても過言ではない。　　　　　　　　　　　　　　　　　　　　　　　　　　</a:t>
            </a:r>
          </a:p>
          <a:p>
            <a:pPr>
              <a:lnSpc>
                <a:spcPct val="150000"/>
              </a:lnSpc>
            </a:pPr>
            <a:r>
              <a:rPr lang="en-US" altLang="ja-JP" sz="11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※</a:t>
            </a:r>
            <a:r>
              <a:rPr lang="ja-JP" altLang="en-US" sz="11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マイナビ転職エージェントサーチより</a:t>
            </a:r>
          </a:p>
        </p:txBody>
      </p:sp>
    </p:spTree>
    <p:extLst>
      <p:ext uri="{BB962C8B-B14F-4D97-AF65-F5344CB8AC3E}">
        <p14:creationId xmlns:p14="http://schemas.microsoft.com/office/powerpoint/2010/main" val="3790370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CDC4B8A-3236-BBBA-AEE9-568D71759733}"/>
              </a:ext>
            </a:extLst>
          </p:cNvPr>
          <p:cNvSpPr/>
          <p:nvPr/>
        </p:nvSpPr>
        <p:spPr>
          <a:xfrm>
            <a:off x="3744290" y="2321809"/>
            <a:ext cx="4523811" cy="690898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DE03B79-38A5-1DA3-A872-0E0CA092A268}"/>
              </a:ext>
            </a:extLst>
          </p:cNvPr>
          <p:cNvSpPr/>
          <p:nvPr/>
        </p:nvSpPr>
        <p:spPr>
          <a:xfrm>
            <a:off x="1270597" y="3113885"/>
            <a:ext cx="9471198" cy="690898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6B3AFA4-A2D6-7606-9588-2FD6BDB6512C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0000000-1234-1234-1234-123412341234}" type="slidenum">
              <a:rPr lang="en-US" altLang="ja-JP" smtClean="0"/>
              <a:pPr/>
              <a:t>5</a:t>
            </a:fld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B0AAF3E-8128-2507-5630-52E6247279AF}"/>
              </a:ext>
            </a:extLst>
          </p:cNvPr>
          <p:cNvSpPr txBox="1"/>
          <p:nvPr/>
        </p:nvSpPr>
        <p:spPr>
          <a:xfrm>
            <a:off x="603184" y="2221247"/>
            <a:ext cx="10985634" cy="1648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ja-JP" altLang="en-US" sz="4400" b="1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大転職時代到来！</a:t>
            </a:r>
            <a:endParaRPr lang="en-US" altLang="ja-JP" sz="4400" b="1" i="0" spc="110" dirty="0"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algn="ctr">
              <a:lnSpc>
                <a:spcPct val="120000"/>
              </a:lnSpc>
            </a:pPr>
            <a:r>
              <a:rPr lang="ja-JP" altLang="en-US" sz="4400" b="1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今こそ</a:t>
            </a:r>
            <a:r>
              <a:rPr lang="en-US" altLang="ja-JP" sz="4400" b="1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30</a:t>
            </a:r>
            <a:r>
              <a:rPr lang="ja-JP" altLang="en-US" sz="4400" b="1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代は積極的に</a:t>
            </a:r>
            <a:r>
              <a:rPr lang="en-US" altLang="ja-JP" sz="4400" b="1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PIVOT</a:t>
            </a:r>
            <a:r>
              <a:rPr lang="ja-JP" altLang="en-US" sz="4400" b="1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せよ！</a:t>
            </a:r>
            <a:endParaRPr lang="en-US" altLang="ja-JP" sz="4400" b="1" i="0" spc="110" dirty="0"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0FFE166-6554-3F80-5D3B-4F2590A249E7}"/>
              </a:ext>
            </a:extLst>
          </p:cNvPr>
          <p:cNvSpPr txBox="1"/>
          <p:nvPr/>
        </p:nvSpPr>
        <p:spPr>
          <a:xfrm>
            <a:off x="603184" y="4139556"/>
            <a:ext cx="10985634" cy="1156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600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大企業至上主義からスタートアップ全盛期へ。</a:t>
            </a:r>
            <a:endParaRPr lang="en-US" altLang="ja-JP" sz="1600" i="0" spc="110" dirty="0"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ja-JP" sz="1600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20</a:t>
            </a:r>
            <a:r>
              <a:rPr lang="ja-JP" altLang="en-US" sz="1600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代で培った経験を活かせるかが勝負の</a:t>
            </a:r>
            <a:r>
              <a:rPr lang="en-US" altLang="ja-JP" sz="1600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30</a:t>
            </a:r>
            <a:r>
              <a:rPr lang="ja-JP" altLang="en-US" sz="1600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代。</a:t>
            </a:r>
            <a:endParaRPr lang="en-US" altLang="ja-JP" sz="1600" i="0" spc="110" dirty="0"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600" i="0" spc="110" dirty="0">
                <a:solidFill>
                  <a:schemeClr val="bg1"/>
                </a:solidFill>
                <a:effectLst/>
                <a:latin typeface="+mn-ea"/>
                <a:ea typeface="+mn-ea"/>
              </a:rPr>
              <a:t>安定や他者の評価を気にしてはアクションは起こせない。</a:t>
            </a:r>
            <a:endParaRPr lang="en-US" altLang="ja-JP" sz="1600" i="0" spc="110" dirty="0"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4193DA49-4F39-7432-4508-926B22995CDF}"/>
              </a:ext>
            </a:extLst>
          </p:cNvPr>
          <p:cNvSpPr/>
          <p:nvPr/>
        </p:nvSpPr>
        <p:spPr>
          <a:xfrm>
            <a:off x="4857550" y="1326223"/>
            <a:ext cx="2476902" cy="5068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400" b="1" spc="11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CONCEPT</a:t>
            </a:r>
            <a:endParaRPr kumimoji="1" lang="ja-JP" altLang="en-US" sz="2400" b="1" spc="11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065554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96B8F6A-CAA7-939B-E731-E32CE4644FEC}"/>
              </a:ext>
            </a:extLst>
          </p:cNvPr>
          <p:cNvSpPr/>
          <p:nvPr/>
        </p:nvSpPr>
        <p:spPr>
          <a:xfrm>
            <a:off x="558800" y="2607733"/>
            <a:ext cx="3228926" cy="2311400"/>
          </a:xfrm>
          <a:prstGeom prst="roundRect">
            <a:avLst>
              <a:gd name="adj" fmla="val 916"/>
            </a:avLst>
          </a:prstGeom>
          <a:solidFill>
            <a:schemeClr val="bg1"/>
          </a:solidFill>
          <a:ln w="381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1800" spc="110" dirty="0">
                <a:solidFill>
                  <a:schemeClr val="tx1"/>
                </a:solidFill>
              </a:rPr>
              <a:t>写真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80356B4-DD81-A7BD-74DE-6A4C15D609FA}"/>
              </a:ext>
            </a:extLst>
          </p:cNvPr>
          <p:cNvSpPr/>
          <p:nvPr/>
        </p:nvSpPr>
        <p:spPr>
          <a:xfrm>
            <a:off x="4546602" y="2607733"/>
            <a:ext cx="3228926" cy="2311400"/>
          </a:xfrm>
          <a:prstGeom prst="roundRect">
            <a:avLst>
              <a:gd name="adj" fmla="val 916"/>
            </a:avLst>
          </a:prstGeom>
          <a:solidFill>
            <a:schemeClr val="bg1"/>
          </a:solidFill>
          <a:ln w="381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1800" spc="110">
                <a:solidFill>
                  <a:schemeClr val="tx1"/>
                </a:solidFill>
              </a:rPr>
              <a:t>写真</a:t>
            </a:r>
            <a:endParaRPr kumimoji="1" lang="ja-JP" altLang="en-US" sz="1800" spc="110" dirty="0">
              <a:solidFill>
                <a:schemeClr val="tx1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EF234DDB-CDA2-E5FB-1ED9-DF92721F0732}"/>
              </a:ext>
            </a:extLst>
          </p:cNvPr>
          <p:cNvSpPr/>
          <p:nvPr/>
        </p:nvSpPr>
        <p:spPr>
          <a:xfrm>
            <a:off x="8546468" y="2607733"/>
            <a:ext cx="3228926" cy="2311400"/>
          </a:xfrm>
          <a:prstGeom prst="roundRect">
            <a:avLst>
              <a:gd name="adj" fmla="val 916"/>
            </a:avLst>
          </a:prstGeom>
          <a:solidFill>
            <a:schemeClr val="bg1"/>
          </a:solidFill>
          <a:ln w="381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1800" spc="110">
                <a:solidFill>
                  <a:schemeClr val="tx1"/>
                </a:solidFill>
              </a:rPr>
              <a:t>写真</a:t>
            </a:r>
            <a:endParaRPr kumimoji="1" lang="ja-JP" altLang="en-US" sz="1800" spc="110" dirty="0">
              <a:solidFill>
                <a:schemeClr val="tx1"/>
              </a:solidFill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B15594A6-C7E1-33D9-9510-728E0864CA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ja-JP" altLang="en-US" dirty="0"/>
              <a:t>ビジュアルイメージ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00848B-6DC0-C2A2-AA2F-7F685EDB2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ja-JP" altLang="en-US" b="1" dirty="0"/>
              <a:t>テーマは「上質な大人の空間」</a:t>
            </a:r>
            <a:endParaRPr lang="en-US" altLang="ja-JP" b="1" dirty="0"/>
          </a:p>
          <a:p>
            <a:r>
              <a:rPr lang="ja-JP" altLang="en-US" dirty="0"/>
              <a:t>ゆらめく炎をモチーフに、</a:t>
            </a:r>
            <a:r>
              <a:rPr lang="en-US" altLang="ja-JP" dirty="0"/>
              <a:t>30</a:t>
            </a:r>
            <a:r>
              <a:rPr lang="ja-JP" altLang="en-US" dirty="0"/>
              <a:t>代の大人ならではのカジュアルで落ち着いた雰囲気を演出します。</a:t>
            </a:r>
            <a:endParaRPr lang="en-US" altLang="ja-JP" dirty="0"/>
          </a:p>
          <a:p>
            <a:endParaRPr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E5D79E-9B79-05A9-EA3D-918579595ED5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0000000-1234-1234-1234-123412341234}" type="slidenum">
              <a:rPr lang="en-US" altLang="ja-JP" smtClean="0"/>
              <a:pPr/>
              <a:t>6</a:t>
            </a:fld>
            <a:endParaRPr lang="ja-JP" altLang="en-US" dirty="0"/>
          </a:p>
        </p:txBody>
      </p:sp>
      <p:sp>
        <p:nvSpPr>
          <p:cNvPr id="12" name="乗算記号 11">
            <a:extLst>
              <a:ext uri="{FF2B5EF4-FFF2-40B4-BE49-F238E27FC236}">
                <a16:creationId xmlns:a16="http://schemas.microsoft.com/office/drawing/2014/main" id="{81962B34-216E-C86B-854A-272F1AF7BE49}"/>
              </a:ext>
            </a:extLst>
          </p:cNvPr>
          <p:cNvSpPr/>
          <p:nvPr/>
        </p:nvSpPr>
        <p:spPr>
          <a:xfrm>
            <a:off x="3898312" y="3505258"/>
            <a:ext cx="525641" cy="525641"/>
          </a:xfrm>
          <a:prstGeom prst="mathMultiply">
            <a:avLst>
              <a:gd name="adj1" fmla="val 1117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200" spc="110" dirty="0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4B1D953-6D91-B2F9-7648-761A8329E987}"/>
              </a:ext>
            </a:extLst>
          </p:cNvPr>
          <p:cNvSpPr/>
          <p:nvPr/>
        </p:nvSpPr>
        <p:spPr>
          <a:xfrm>
            <a:off x="465432" y="4991138"/>
            <a:ext cx="3391533" cy="36999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1600" b="1" spc="110" dirty="0">
                <a:solidFill>
                  <a:schemeClr val="tx1"/>
                </a:solidFill>
              </a:rPr>
              <a:t>お酒を片手に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8AF804D-0DB9-A043-48B2-B7976BE72DC4}"/>
              </a:ext>
            </a:extLst>
          </p:cNvPr>
          <p:cNvSpPr/>
          <p:nvPr/>
        </p:nvSpPr>
        <p:spPr>
          <a:xfrm>
            <a:off x="4465299" y="4991138"/>
            <a:ext cx="3391533" cy="36999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1600" b="1" spc="110" dirty="0">
                <a:solidFill>
                  <a:schemeClr val="tx1"/>
                </a:solidFill>
              </a:rPr>
              <a:t>上質な空間で</a:t>
            </a:r>
          </a:p>
        </p:txBody>
      </p:sp>
      <p:sp>
        <p:nvSpPr>
          <p:cNvPr id="21" name="乗算記号 20">
            <a:extLst>
              <a:ext uri="{FF2B5EF4-FFF2-40B4-BE49-F238E27FC236}">
                <a16:creationId xmlns:a16="http://schemas.microsoft.com/office/drawing/2014/main" id="{3CC9E467-2C76-C09F-F323-CA1488A77434}"/>
              </a:ext>
            </a:extLst>
          </p:cNvPr>
          <p:cNvSpPr/>
          <p:nvPr/>
        </p:nvSpPr>
        <p:spPr>
          <a:xfrm>
            <a:off x="7898178" y="3505258"/>
            <a:ext cx="525641" cy="525641"/>
          </a:xfrm>
          <a:prstGeom prst="mathMultiply">
            <a:avLst>
              <a:gd name="adj1" fmla="val 1117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200" spc="110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85678FC0-1565-D684-4E83-0D27FFF809FA}"/>
              </a:ext>
            </a:extLst>
          </p:cNvPr>
          <p:cNvSpPr/>
          <p:nvPr/>
        </p:nvSpPr>
        <p:spPr>
          <a:xfrm>
            <a:off x="8465165" y="4991138"/>
            <a:ext cx="3391533" cy="36999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1600" b="1" spc="110" dirty="0">
                <a:solidFill>
                  <a:schemeClr val="tx1"/>
                </a:solidFill>
              </a:rPr>
              <a:t>ゆらめく炎を見ながら</a:t>
            </a:r>
          </a:p>
        </p:txBody>
      </p:sp>
    </p:spTree>
    <p:extLst>
      <p:ext uri="{BB962C8B-B14F-4D97-AF65-F5344CB8AC3E}">
        <p14:creationId xmlns:p14="http://schemas.microsoft.com/office/powerpoint/2010/main" val="2499284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DA0F692-9657-20F6-2949-8F4D64152C6E}"/>
              </a:ext>
            </a:extLst>
          </p:cNvPr>
          <p:cNvSpPr/>
          <p:nvPr/>
        </p:nvSpPr>
        <p:spPr>
          <a:xfrm>
            <a:off x="1144318" y="2315008"/>
            <a:ext cx="4423592" cy="3167564"/>
          </a:xfrm>
          <a:prstGeom prst="roundRect">
            <a:avLst>
              <a:gd name="adj" fmla="val 6108"/>
            </a:avLst>
          </a:prstGeom>
          <a:solidFill>
            <a:schemeClr val="bg1"/>
          </a:solidFill>
          <a:ln w="381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1800" spc="110" dirty="0">
                <a:solidFill>
                  <a:schemeClr val="tx1"/>
                </a:solidFill>
              </a:rPr>
              <a:t>写真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D7EE964F-ECBA-5A51-1884-683A3D7A9937}"/>
              </a:ext>
            </a:extLst>
          </p:cNvPr>
          <p:cNvSpPr/>
          <p:nvPr/>
        </p:nvSpPr>
        <p:spPr>
          <a:xfrm>
            <a:off x="6624090" y="2315008"/>
            <a:ext cx="4423592" cy="3167564"/>
          </a:xfrm>
          <a:prstGeom prst="roundRect">
            <a:avLst>
              <a:gd name="adj" fmla="val 6108"/>
            </a:avLst>
          </a:prstGeom>
          <a:solidFill>
            <a:schemeClr val="bg1"/>
          </a:solidFill>
          <a:ln w="381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1800" spc="110" dirty="0">
                <a:solidFill>
                  <a:schemeClr val="tx1"/>
                </a:solidFill>
              </a:rPr>
              <a:t>写真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B15594A6-C7E1-33D9-9510-728E0864CA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ja-JP" altLang="en-US" dirty="0"/>
              <a:t>構図イメージ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00848B-6DC0-C2A2-AA2F-7F685EDB2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ja-JP" altLang="en-US" dirty="0"/>
              <a:t>国山とゲストがカジュアルに対談する構図をメインとして、</a:t>
            </a:r>
            <a:endParaRPr lang="en-US" altLang="ja-JP" dirty="0"/>
          </a:p>
          <a:p>
            <a:r>
              <a:rPr lang="ja-JP" altLang="en-US" b="1" dirty="0"/>
              <a:t>重要なキーワードは主観スタイルで印象的に見せる形をとります。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E5D79E-9B79-05A9-EA3D-918579595ED5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0000000-1234-1234-1234-123412341234}" type="slidenum">
              <a:rPr lang="en-US" altLang="ja-JP" smtClean="0"/>
              <a:pPr/>
              <a:t>7</a:t>
            </a:fld>
            <a:endParaRPr lang="ja-JP" altLang="en-US" dirty="0"/>
          </a:p>
        </p:txBody>
      </p:sp>
      <p:sp>
        <p:nvSpPr>
          <p:cNvPr id="9" name="Google Shape;93;p5">
            <a:extLst>
              <a:ext uri="{FF2B5EF4-FFF2-40B4-BE49-F238E27FC236}">
                <a16:creationId xmlns:a16="http://schemas.microsoft.com/office/drawing/2014/main" id="{CA553570-D7B8-FAE7-BF03-BDE7FAAAA605}"/>
              </a:ext>
            </a:extLst>
          </p:cNvPr>
          <p:cNvSpPr txBox="1"/>
          <p:nvPr/>
        </p:nvSpPr>
        <p:spPr>
          <a:xfrm>
            <a:off x="7925282" y="5573540"/>
            <a:ext cx="312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solidFill>
                  <a:schemeClr val="tx1"/>
                </a:solidFill>
                <a:latin typeface="+mn-ea"/>
                <a:ea typeface="+mn-ea"/>
              </a:rPr>
              <a:t>※Masterclass</a:t>
            </a:r>
            <a:endParaRPr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" name="Google Shape;93;p5">
            <a:extLst>
              <a:ext uri="{FF2B5EF4-FFF2-40B4-BE49-F238E27FC236}">
                <a16:creationId xmlns:a16="http://schemas.microsoft.com/office/drawing/2014/main" id="{A201DE37-999D-D08B-0024-ABD1C623721A}"/>
              </a:ext>
            </a:extLst>
          </p:cNvPr>
          <p:cNvSpPr txBox="1"/>
          <p:nvPr/>
        </p:nvSpPr>
        <p:spPr>
          <a:xfrm>
            <a:off x="2445510" y="5573540"/>
            <a:ext cx="312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solidFill>
                  <a:schemeClr val="tx1"/>
                </a:solidFill>
                <a:latin typeface="+mn-ea"/>
                <a:ea typeface="+mn-ea"/>
              </a:rPr>
              <a:t>※JYP×PSY</a:t>
            </a:r>
            <a:r>
              <a:rPr lang="ja-JP" altLang="en-US" dirty="0">
                <a:solidFill>
                  <a:schemeClr val="tx1"/>
                </a:solidFill>
                <a:latin typeface="+mn-ea"/>
                <a:ea typeface="+mn-ea"/>
              </a:rPr>
              <a:t>「</a:t>
            </a:r>
            <a:r>
              <a:rPr lang="en-US" altLang="ja-JP" dirty="0">
                <a:solidFill>
                  <a:schemeClr val="tx1"/>
                </a:solidFill>
                <a:latin typeface="+mn-ea"/>
                <a:ea typeface="+mn-ea"/>
              </a:rPr>
              <a:t>LOPD</a:t>
            </a:r>
            <a:r>
              <a:rPr lang="ja-JP" altLang="en-US" dirty="0">
                <a:solidFill>
                  <a:schemeClr val="tx1"/>
                </a:solidFill>
                <a:latin typeface="+mn-ea"/>
                <a:ea typeface="+mn-ea"/>
              </a:rPr>
              <a:t>」</a:t>
            </a:r>
            <a:endParaRPr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乗算記号 11">
            <a:extLst>
              <a:ext uri="{FF2B5EF4-FFF2-40B4-BE49-F238E27FC236}">
                <a16:creationId xmlns:a16="http://schemas.microsoft.com/office/drawing/2014/main" id="{81962B34-216E-C86B-854A-272F1AF7BE49}"/>
              </a:ext>
            </a:extLst>
          </p:cNvPr>
          <p:cNvSpPr/>
          <p:nvPr/>
        </p:nvSpPr>
        <p:spPr>
          <a:xfrm>
            <a:off x="5735939" y="3538729"/>
            <a:ext cx="720122" cy="720122"/>
          </a:xfrm>
          <a:prstGeom prst="mathMultiply">
            <a:avLst>
              <a:gd name="adj1" fmla="val 11175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7C1B50C9-1599-2AD8-8C9E-255BCCC79A4B}"/>
              </a:ext>
            </a:extLst>
          </p:cNvPr>
          <p:cNvSpPr/>
          <p:nvPr/>
        </p:nvSpPr>
        <p:spPr>
          <a:xfrm>
            <a:off x="2117663" y="2061378"/>
            <a:ext cx="2476902" cy="50688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2400" b="1" spc="110" dirty="0">
                <a:solidFill>
                  <a:schemeClr val="bg1"/>
                </a:solidFill>
              </a:rPr>
              <a:t>対談スタイル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6EEB98B4-99F1-412B-8C6C-4173F5A760E4}"/>
              </a:ext>
            </a:extLst>
          </p:cNvPr>
          <p:cNvSpPr/>
          <p:nvPr/>
        </p:nvSpPr>
        <p:spPr>
          <a:xfrm>
            <a:off x="7597435" y="2061378"/>
            <a:ext cx="2476902" cy="5068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kumimoji="1" lang="ja-JP" altLang="en-US" sz="2400" b="1" spc="11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主観スタイル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4B1D953-6D91-B2F9-7648-761A8329E987}"/>
              </a:ext>
            </a:extLst>
          </p:cNvPr>
          <p:cNvSpPr/>
          <p:nvPr/>
        </p:nvSpPr>
        <p:spPr>
          <a:xfrm>
            <a:off x="976289" y="5573540"/>
            <a:ext cx="2476902" cy="50688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kumimoji="1" lang="ja-JP" altLang="en-US" sz="2400" b="1" spc="110" dirty="0">
                <a:solidFill>
                  <a:schemeClr val="tx1"/>
                </a:solidFill>
              </a:rPr>
              <a:t>メイン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8AF804D-0DB9-A043-48B2-B7976BE72DC4}"/>
              </a:ext>
            </a:extLst>
          </p:cNvPr>
          <p:cNvSpPr/>
          <p:nvPr/>
        </p:nvSpPr>
        <p:spPr>
          <a:xfrm>
            <a:off x="6456061" y="5573540"/>
            <a:ext cx="2476902" cy="50688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kumimoji="1" lang="ja-JP" altLang="en-US" sz="2400" b="1" spc="110" dirty="0">
                <a:solidFill>
                  <a:schemeClr val="tx1"/>
                </a:solidFill>
              </a:rPr>
              <a:t>サブ</a:t>
            </a:r>
          </a:p>
        </p:txBody>
      </p:sp>
    </p:spTree>
    <p:extLst>
      <p:ext uri="{BB962C8B-B14F-4D97-AF65-F5344CB8AC3E}">
        <p14:creationId xmlns:p14="http://schemas.microsoft.com/office/powerpoint/2010/main" val="175865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B15594A6-C7E1-33D9-9510-728E0864CA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ja-JP" altLang="en-US" dirty="0"/>
              <a:t>構成イメージ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00848B-6DC0-C2A2-AA2F-7F685EDB2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ja-JP" dirty="0"/>
              <a:t>30</a:t>
            </a:r>
            <a:r>
              <a:rPr lang="ja-JP" altLang="en-US" dirty="0"/>
              <a:t>代のキャリアに関する様々な質問をベースに、これからの</a:t>
            </a:r>
            <a:r>
              <a:rPr lang="en-US" altLang="ja-JP" dirty="0"/>
              <a:t>30</a:t>
            </a:r>
            <a:r>
              <a:rPr lang="ja-JP" altLang="en-US" dirty="0"/>
              <a:t>代に必要な</a:t>
            </a:r>
            <a:endParaRPr lang="en-US" altLang="ja-JP" dirty="0"/>
          </a:p>
          <a:p>
            <a:r>
              <a:rPr lang="ja-JP" altLang="en-US" dirty="0"/>
              <a:t>キャリア・生き方・哲学などを</a:t>
            </a:r>
            <a:r>
              <a:rPr lang="en-US" altLang="ja-JP" b="1" dirty="0"/>
              <a:t>1on1</a:t>
            </a:r>
            <a:r>
              <a:rPr lang="ja-JP" altLang="en-US" b="1" dirty="0"/>
              <a:t>インタビュー形式で伺います。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E5D79E-9B79-05A9-EA3D-918579595ED5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0000000-1234-1234-1234-123412341234}" type="slidenum">
              <a:rPr lang="en-US" altLang="ja-JP" smtClean="0"/>
              <a:pPr/>
              <a:t>8</a:t>
            </a:fld>
            <a:endParaRPr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24CEB1C-28DE-32E1-9138-9031A23034B0}"/>
              </a:ext>
            </a:extLst>
          </p:cNvPr>
          <p:cNvSpPr txBox="1"/>
          <p:nvPr/>
        </p:nvSpPr>
        <p:spPr>
          <a:xfrm>
            <a:off x="904489" y="1737681"/>
            <a:ext cx="10473268" cy="4540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Q:</a:t>
            </a:r>
            <a:r>
              <a:rPr lang="ja-JP" altLang="en-US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　</a:t>
            </a:r>
            <a:r>
              <a:rPr lang="en-US" altLang="ja-JP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30</a:t>
            </a:r>
            <a:r>
              <a:rPr lang="ja-JP" altLang="en-US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代で思い描いている（思い描いていた）ビジョンは？</a:t>
            </a:r>
          </a:p>
          <a:p>
            <a:pPr>
              <a:lnSpc>
                <a:spcPct val="150000"/>
              </a:lnSpc>
            </a:pPr>
            <a:r>
              <a:rPr lang="en-US" altLang="ja-JP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Q:</a:t>
            </a:r>
            <a:r>
              <a:rPr lang="ja-JP" altLang="en-US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　どんな準備をしてきたか？</a:t>
            </a:r>
          </a:p>
          <a:p>
            <a:pPr>
              <a:lnSpc>
                <a:spcPct val="150000"/>
              </a:lnSpc>
            </a:pPr>
            <a:r>
              <a:rPr lang="en-US" altLang="ja-JP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Q:</a:t>
            </a:r>
            <a:r>
              <a:rPr lang="ja-JP" altLang="en-US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　覚悟を決めた決断は？</a:t>
            </a:r>
          </a:p>
          <a:p>
            <a:pPr>
              <a:lnSpc>
                <a:spcPct val="150000"/>
              </a:lnSpc>
            </a:pPr>
            <a:r>
              <a:rPr lang="en-US" altLang="ja-JP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Q:</a:t>
            </a:r>
            <a:r>
              <a:rPr lang="ja-JP" altLang="en-US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　何故その決断が出来たのか？</a:t>
            </a:r>
          </a:p>
          <a:p>
            <a:pPr>
              <a:lnSpc>
                <a:spcPct val="150000"/>
              </a:lnSpc>
            </a:pPr>
            <a:r>
              <a:rPr lang="en-US" altLang="ja-JP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Q:</a:t>
            </a:r>
            <a:r>
              <a:rPr lang="ja-JP" altLang="en-US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　最も困難だった壁は？</a:t>
            </a:r>
          </a:p>
          <a:p>
            <a:pPr>
              <a:lnSpc>
                <a:spcPct val="150000"/>
              </a:lnSpc>
            </a:pPr>
            <a:r>
              <a:rPr lang="en-US" altLang="ja-JP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Q:</a:t>
            </a:r>
            <a:r>
              <a:rPr lang="ja-JP" altLang="en-US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　どのようにして乗り越えたか？</a:t>
            </a:r>
          </a:p>
          <a:p>
            <a:pPr>
              <a:lnSpc>
                <a:spcPct val="150000"/>
              </a:lnSpc>
            </a:pPr>
            <a:r>
              <a:rPr lang="en-US" altLang="ja-JP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Q:</a:t>
            </a:r>
            <a:r>
              <a:rPr lang="ja-JP" altLang="en-US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　</a:t>
            </a:r>
            <a:r>
              <a:rPr lang="en-US" altLang="ja-JP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30</a:t>
            </a:r>
            <a:r>
              <a:rPr lang="ja-JP" altLang="en-US" sz="28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atin typeface="+mn-ea"/>
                <a:ea typeface="+mn-ea"/>
              </a:rPr>
              <a:t>代に必要なことは何か？</a:t>
            </a:r>
          </a:p>
        </p:txBody>
      </p:sp>
    </p:spTree>
    <p:extLst>
      <p:ext uri="{BB962C8B-B14F-4D97-AF65-F5344CB8AC3E}">
        <p14:creationId xmlns:p14="http://schemas.microsoft.com/office/powerpoint/2010/main" val="1079749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B15594A6-C7E1-33D9-9510-728E0864CA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ja-JP" altLang="en-US" dirty="0">
                <a:latin typeface="+mn-ea"/>
                <a:ea typeface="+mn-ea"/>
              </a:rPr>
              <a:t>キャスティング案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00848B-6DC0-C2A2-AA2F-7F685EDB2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ja-JP" altLang="en-US" b="1" dirty="0">
                <a:latin typeface="+mn-ea"/>
                <a:ea typeface="+mn-ea"/>
              </a:rPr>
              <a:t>日本を代表する</a:t>
            </a:r>
            <a:r>
              <a:rPr lang="en-US" altLang="ja-JP" b="1" dirty="0">
                <a:latin typeface="+mn-ea"/>
                <a:ea typeface="+mn-ea"/>
              </a:rPr>
              <a:t>30</a:t>
            </a:r>
            <a:r>
              <a:rPr lang="ja-JP" altLang="en-US" b="1" dirty="0">
                <a:latin typeface="+mn-ea"/>
                <a:ea typeface="+mn-ea"/>
              </a:rPr>
              <a:t>代の著名人</a:t>
            </a:r>
            <a:r>
              <a:rPr lang="ja-JP" altLang="en-US" dirty="0">
                <a:latin typeface="+mn-ea"/>
                <a:ea typeface="+mn-ea"/>
              </a:rPr>
              <a:t>はもちろん、</a:t>
            </a:r>
            <a:endParaRPr lang="en-US" altLang="ja-JP" dirty="0">
              <a:latin typeface="+mn-ea"/>
              <a:ea typeface="+mn-ea"/>
            </a:endParaRPr>
          </a:p>
          <a:p>
            <a:r>
              <a:rPr lang="ja-JP" altLang="en-US" dirty="0">
                <a:latin typeface="+mn-ea"/>
                <a:ea typeface="+mn-ea"/>
              </a:rPr>
              <a:t>「一流の</a:t>
            </a:r>
            <a:r>
              <a:rPr lang="en-US" altLang="ja-JP" dirty="0">
                <a:latin typeface="+mn-ea"/>
                <a:ea typeface="+mn-ea"/>
              </a:rPr>
              <a:t>30</a:t>
            </a:r>
            <a:r>
              <a:rPr lang="ja-JP" altLang="en-US" dirty="0">
                <a:latin typeface="+mn-ea"/>
                <a:ea typeface="+mn-ea"/>
              </a:rPr>
              <a:t>代」を過ごしてきた</a:t>
            </a:r>
            <a:r>
              <a:rPr lang="en-US" altLang="ja-JP" dirty="0">
                <a:latin typeface="+mn-ea"/>
                <a:ea typeface="+mn-ea"/>
              </a:rPr>
              <a:t>40</a:t>
            </a:r>
            <a:r>
              <a:rPr lang="ja-JP" altLang="en-US" dirty="0">
                <a:latin typeface="+mn-ea"/>
                <a:ea typeface="+mn-ea"/>
              </a:rPr>
              <a:t>代の先輩方にもご出演いただく予定です。</a:t>
            </a:r>
            <a:endParaRPr lang="ja-JP" altLang="en-US" b="1" dirty="0">
              <a:latin typeface="+mn-ea"/>
              <a:ea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E5D79E-9B79-05A9-EA3D-918579595ED5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0000000-1234-1234-1234-123412341234}" type="slidenum">
              <a:rPr lang="en-US" altLang="ja-JP" smtClean="0">
                <a:latin typeface="+mn-ea"/>
                <a:ea typeface="+mn-ea"/>
              </a:rPr>
              <a:pPr/>
              <a:t>9</a:t>
            </a:fld>
            <a:endParaRPr lang="ja-JP" altLang="en-US" dirty="0">
              <a:latin typeface="+mn-ea"/>
              <a:ea typeface="+mn-ea"/>
            </a:endParaRPr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57553C8E-4B84-A276-4BAD-7E85B2A5A3B1}"/>
              </a:ext>
            </a:extLst>
          </p:cNvPr>
          <p:cNvSpPr txBox="1">
            <a:spLocks/>
          </p:cNvSpPr>
          <p:nvPr/>
        </p:nvSpPr>
        <p:spPr>
          <a:xfrm>
            <a:off x="1380191" y="3169593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spc="0" dirty="0">
                <a:latin typeface="+mn-ea"/>
                <a:ea typeface="+mn-ea"/>
              </a:rPr>
              <a:t>藤田晋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03A19DF-5305-D53A-00DB-256F8ACB8A96}"/>
              </a:ext>
            </a:extLst>
          </p:cNvPr>
          <p:cNvSpPr/>
          <p:nvPr/>
        </p:nvSpPr>
        <p:spPr>
          <a:xfrm>
            <a:off x="1382151" y="1971945"/>
            <a:ext cx="108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31" name="テキスト プレースホルダー 3">
            <a:extLst>
              <a:ext uri="{FF2B5EF4-FFF2-40B4-BE49-F238E27FC236}">
                <a16:creationId xmlns:a16="http://schemas.microsoft.com/office/drawing/2014/main" id="{0906157A-D779-88A4-28CE-DA5E8F98B40F}"/>
              </a:ext>
            </a:extLst>
          </p:cNvPr>
          <p:cNvSpPr txBox="1">
            <a:spLocks/>
          </p:cNvSpPr>
          <p:nvPr/>
        </p:nvSpPr>
        <p:spPr>
          <a:xfrm>
            <a:off x="3367741" y="3169593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spc="0" dirty="0">
                <a:latin typeface="+mn-ea"/>
                <a:ea typeface="+mn-ea"/>
              </a:rPr>
              <a:t>長谷部誠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369CFD13-06F7-8772-5246-BFDDF79A9AE2}"/>
              </a:ext>
            </a:extLst>
          </p:cNvPr>
          <p:cNvSpPr/>
          <p:nvPr/>
        </p:nvSpPr>
        <p:spPr>
          <a:xfrm>
            <a:off x="3369701" y="1971945"/>
            <a:ext cx="108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36" name="テキスト プレースホルダー 3">
            <a:extLst>
              <a:ext uri="{FF2B5EF4-FFF2-40B4-BE49-F238E27FC236}">
                <a16:creationId xmlns:a16="http://schemas.microsoft.com/office/drawing/2014/main" id="{DCE33D4B-D09C-A575-6BB3-2B6112A8EC4E}"/>
              </a:ext>
            </a:extLst>
          </p:cNvPr>
          <p:cNvSpPr txBox="1">
            <a:spLocks/>
          </p:cNvSpPr>
          <p:nvPr/>
        </p:nvSpPr>
        <p:spPr>
          <a:xfrm>
            <a:off x="5355291" y="3169593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spc="0" dirty="0">
                <a:latin typeface="+mn-ea"/>
                <a:ea typeface="+mn-ea"/>
              </a:rPr>
              <a:t>田中みな実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08162F91-4F9D-D27C-F046-DD003FDBBC28}"/>
              </a:ext>
            </a:extLst>
          </p:cNvPr>
          <p:cNvSpPr/>
          <p:nvPr/>
        </p:nvSpPr>
        <p:spPr>
          <a:xfrm>
            <a:off x="5357251" y="1971945"/>
            <a:ext cx="108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41" name="テキスト プレースホルダー 3">
            <a:extLst>
              <a:ext uri="{FF2B5EF4-FFF2-40B4-BE49-F238E27FC236}">
                <a16:creationId xmlns:a16="http://schemas.microsoft.com/office/drawing/2014/main" id="{229A35C5-A803-6407-6DF5-59C992445B68}"/>
              </a:ext>
            </a:extLst>
          </p:cNvPr>
          <p:cNvSpPr txBox="1">
            <a:spLocks/>
          </p:cNvSpPr>
          <p:nvPr/>
        </p:nvSpPr>
        <p:spPr>
          <a:xfrm>
            <a:off x="7342841" y="3169593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spc="0" dirty="0">
                <a:latin typeface="+mn-ea"/>
                <a:ea typeface="+mn-ea"/>
              </a:rPr>
              <a:t>本田圭佑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72531EA9-936A-D1CF-0A8A-D865991DE406}"/>
              </a:ext>
            </a:extLst>
          </p:cNvPr>
          <p:cNvSpPr/>
          <p:nvPr/>
        </p:nvSpPr>
        <p:spPr>
          <a:xfrm>
            <a:off x="7344801" y="1971945"/>
            <a:ext cx="108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46" name="テキスト プレースホルダー 3">
            <a:extLst>
              <a:ext uri="{FF2B5EF4-FFF2-40B4-BE49-F238E27FC236}">
                <a16:creationId xmlns:a16="http://schemas.microsoft.com/office/drawing/2014/main" id="{E2BE7DC4-FE47-3188-2079-B7BCDCA1FB7C}"/>
              </a:ext>
            </a:extLst>
          </p:cNvPr>
          <p:cNvSpPr txBox="1">
            <a:spLocks/>
          </p:cNvSpPr>
          <p:nvPr/>
        </p:nvSpPr>
        <p:spPr>
          <a:xfrm>
            <a:off x="9330391" y="3169593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spc="0" dirty="0">
                <a:latin typeface="+mn-ea"/>
                <a:ea typeface="+mn-ea"/>
              </a:rPr>
              <a:t>渡辺直美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089A3CEA-4DF3-CC55-3E0E-5DA9ACC079D0}"/>
              </a:ext>
            </a:extLst>
          </p:cNvPr>
          <p:cNvSpPr/>
          <p:nvPr/>
        </p:nvSpPr>
        <p:spPr>
          <a:xfrm>
            <a:off x="9332351" y="1971945"/>
            <a:ext cx="108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51" name="テキスト プレースホルダー 3">
            <a:extLst>
              <a:ext uri="{FF2B5EF4-FFF2-40B4-BE49-F238E27FC236}">
                <a16:creationId xmlns:a16="http://schemas.microsoft.com/office/drawing/2014/main" id="{6CEEFF91-D8EB-DE3E-32AF-20DA5874F959}"/>
              </a:ext>
            </a:extLst>
          </p:cNvPr>
          <p:cNvSpPr txBox="1">
            <a:spLocks/>
          </p:cNvSpPr>
          <p:nvPr/>
        </p:nvSpPr>
        <p:spPr>
          <a:xfrm>
            <a:off x="1380191" y="4947593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spc="0" dirty="0">
                <a:latin typeface="+mn-ea"/>
                <a:ea typeface="+mn-ea"/>
              </a:rPr>
              <a:t>中田敦彦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E4AFBD2D-E213-10CB-6590-B7E8F596D306}"/>
              </a:ext>
            </a:extLst>
          </p:cNvPr>
          <p:cNvSpPr/>
          <p:nvPr/>
        </p:nvSpPr>
        <p:spPr>
          <a:xfrm>
            <a:off x="1382151" y="3749945"/>
            <a:ext cx="108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56" name="テキスト プレースホルダー 3">
            <a:extLst>
              <a:ext uri="{FF2B5EF4-FFF2-40B4-BE49-F238E27FC236}">
                <a16:creationId xmlns:a16="http://schemas.microsoft.com/office/drawing/2014/main" id="{0E6FFD42-169D-421C-9957-9F67ADF8FBEE}"/>
              </a:ext>
            </a:extLst>
          </p:cNvPr>
          <p:cNvSpPr txBox="1">
            <a:spLocks/>
          </p:cNvSpPr>
          <p:nvPr/>
        </p:nvSpPr>
        <p:spPr>
          <a:xfrm>
            <a:off x="3367741" y="4947593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spc="0" dirty="0">
                <a:latin typeface="+mn-ea"/>
                <a:ea typeface="+mn-ea"/>
              </a:rPr>
              <a:t> 岡田祥吾</a:t>
            </a: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EB852F7B-3469-5A8C-C4D2-504AA1EF1B66}"/>
              </a:ext>
            </a:extLst>
          </p:cNvPr>
          <p:cNvSpPr/>
          <p:nvPr/>
        </p:nvSpPr>
        <p:spPr>
          <a:xfrm>
            <a:off x="3369701" y="3749945"/>
            <a:ext cx="108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61" name="テキスト プレースホルダー 3">
            <a:extLst>
              <a:ext uri="{FF2B5EF4-FFF2-40B4-BE49-F238E27FC236}">
                <a16:creationId xmlns:a16="http://schemas.microsoft.com/office/drawing/2014/main" id="{5CBF0611-9F94-B3AA-C261-EB53087A6303}"/>
              </a:ext>
            </a:extLst>
          </p:cNvPr>
          <p:cNvSpPr txBox="1">
            <a:spLocks/>
          </p:cNvSpPr>
          <p:nvPr/>
        </p:nvSpPr>
        <p:spPr>
          <a:xfrm>
            <a:off x="5355291" y="4947593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spc="0" dirty="0">
                <a:latin typeface="+mn-ea"/>
                <a:ea typeface="+mn-ea"/>
              </a:rPr>
              <a:t>秋元里奈</a:t>
            </a: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D40C6B64-1636-E7C6-EA0C-2DDB98CFD539}"/>
              </a:ext>
            </a:extLst>
          </p:cNvPr>
          <p:cNvSpPr/>
          <p:nvPr/>
        </p:nvSpPr>
        <p:spPr>
          <a:xfrm>
            <a:off x="5357251" y="3749945"/>
            <a:ext cx="108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66" name="テキスト プレースホルダー 3">
            <a:extLst>
              <a:ext uri="{FF2B5EF4-FFF2-40B4-BE49-F238E27FC236}">
                <a16:creationId xmlns:a16="http://schemas.microsoft.com/office/drawing/2014/main" id="{707CF0EC-1A06-5D81-EC4C-567EC36FC713}"/>
              </a:ext>
            </a:extLst>
          </p:cNvPr>
          <p:cNvSpPr txBox="1">
            <a:spLocks/>
          </p:cNvSpPr>
          <p:nvPr/>
        </p:nvSpPr>
        <p:spPr>
          <a:xfrm>
            <a:off x="7342841" y="4947593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spc="0" dirty="0">
                <a:latin typeface="+mn-ea"/>
                <a:ea typeface="+mn-ea"/>
              </a:rPr>
              <a:t>瀧口浩平</a:t>
            </a: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F7E90543-F71A-4265-C231-30662943AAF5}"/>
              </a:ext>
            </a:extLst>
          </p:cNvPr>
          <p:cNvSpPr/>
          <p:nvPr/>
        </p:nvSpPr>
        <p:spPr>
          <a:xfrm>
            <a:off x="7344801" y="3749945"/>
            <a:ext cx="108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71" name="テキスト プレースホルダー 3">
            <a:extLst>
              <a:ext uri="{FF2B5EF4-FFF2-40B4-BE49-F238E27FC236}">
                <a16:creationId xmlns:a16="http://schemas.microsoft.com/office/drawing/2014/main" id="{74DF2A73-DBB2-2E10-6B31-14BE9D41D85B}"/>
              </a:ext>
            </a:extLst>
          </p:cNvPr>
          <p:cNvSpPr txBox="1">
            <a:spLocks/>
          </p:cNvSpPr>
          <p:nvPr/>
        </p:nvSpPr>
        <p:spPr>
          <a:xfrm>
            <a:off x="9330391" y="4947593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spc="0" dirty="0">
                <a:latin typeface="+mn-ea"/>
                <a:ea typeface="+mn-ea"/>
              </a:rPr>
              <a:t>鶴岡裕太</a:t>
            </a: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D4B6CA8B-23AE-0BC3-28F2-152A94B6627F}"/>
              </a:ext>
            </a:extLst>
          </p:cNvPr>
          <p:cNvSpPr/>
          <p:nvPr/>
        </p:nvSpPr>
        <p:spPr>
          <a:xfrm>
            <a:off x="9332351" y="3749945"/>
            <a:ext cx="1080000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75" name="テキスト プレースホルダー 3">
            <a:extLst>
              <a:ext uri="{FF2B5EF4-FFF2-40B4-BE49-F238E27FC236}">
                <a16:creationId xmlns:a16="http://schemas.microsoft.com/office/drawing/2014/main" id="{9AC79DCC-89C2-6566-D6B4-4CED39F580D6}"/>
              </a:ext>
            </a:extLst>
          </p:cNvPr>
          <p:cNvSpPr txBox="1">
            <a:spLocks/>
          </p:cNvSpPr>
          <p:nvPr/>
        </p:nvSpPr>
        <p:spPr>
          <a:xfrm>
            <a:off x="3367741" y="5184757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050" spc="0" dirty="0">
                <a:latin typeface="+mn-ea"/>
                <a:ea typeface="+mn-ea"/>
              </a:rPr>
              <a:t>プログリット社長</a:t>
            </a:r>
          </a:p>
        </p:txBody>
      </p:sp>
      <p:sp>
        <p:nvSpPr>
          <p:cNvPr id="76" name="テキスト プレースホルダー 3">
            <a:extLst>
              <a:ext uri="{FF2B5EF4-FFF2-40B4-BE49-F238E27FC236}">
                <a16:creationId xmlns:a16="http://schemas.microsoft.com/office/drawing/2014/main" id="{505BD02A-5A92-FBEB-A3AA-24B374F2535F}"/>
              </a:ext>
            </a:extLst>
          </p:cNvPr>
          <p:cNvSpPr txBox="1">
            <a:spLocks/>
          </p:cNvSpPr>
          <p:nvPr/>
        </p:nvSpPr>
        <p:spPr>
          <a:xfrm>
            <a:off x="5355291" y="5184757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050" spc="0" dirty="0">
                <a:latin typeface="+mn-ea"/>
                <a:ea typeface="+mn-ea"/>
              </a:rPr>
              <a:t>食べチョク代表</a:t>
            </a:r>
          </a:p>
        </p:txBody>
      </p:sp>
      <p:sp>
        <p:nvSpPr>
          <p:cNvPr id="77" name="テキスト プレースホルダー 3">
            <a:extLst>
              <a:ext uri="{FF2B5EF4-FFF2-40B4-BE49-F238E27FC236}">
                <a16:creationId xmlns:a16="http://schemas.microsoft.com/office/drawing/2014/main" id="{30BE1DEE-F295-F95F-DDB9-3488E733B36A}"/>
              </a:ext>
            </a:extLst>
          </p:cNvPr>
          <p:cNvSpPr txBox="1">
            <a:spLocks/>
          </p:cNvSpPr>
          <p:nvPr/>
        </p:nvSpPr>
        <p:spPr>
          <a:xfrm>
            <a:off x="7342841" y="5184757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050" spc="0" dirty="0">
                <a:latin typeface="+mn-ea"/>
                <a:ea typeface="+mn-ea"/>
              </a:rPr>
              <a:t>メドレー創業者</a:t>
            </a:r>
            <a:r>
              <a:rPr lang="en-US" altLang="ja-JP" sz="1050" spc="0" dirty="0">
                <a:latin typeface="+mn-ea"/>
                <a:ea typeface="+mn-ea"/>
              </a:rPr>
              <a:t>/</a:t>
            </a:r>
            <a:r>
              <a:rPr lang="ja-JP" altLang="en-US" sz="1050" spc="0" dirty="0">
                <a:latin typeface="+mn-ea"/>
                <a:ea typeface="+mn-ea"/>
              </a:rPr>
              <a:t>社長</a:t>
            </a:r>
          </a:p>
        </p:txBody>
      </p:sp>
      <p:sp>
        <p:nvSpPr>
          <p:cNvPr id="78" name="テキスト プレースホルダー 3">
            <a:extLst>
              <a:ext uri="{FF2B5EF4-FFF2-40B4-BE49-F238E27FC236}">
                <a16:creationId xmlns:a16="http://schemas.microsoft.com/office/drawing/2014/main" id="{26C505B2-ADC7-A0D1-90A0-4E026B88D30F}"/>
              </a:ext>
            </a:extLst>
          </p:cNvPr>
          <p:cNvSpPr txBox="1">
            <a:spLocks/>
          </p:cNvSpPr>
          <p:nvPr/>
        </p:nvSpPr>
        <p:spPr>
          <a:xfrm>
            <a:off x="9330391" y="5184757"/>
            <a:ext cx="1331912" cy="27634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b="0" kern="1200" spc="120" baseline="0">
                <a:solidFill>
                  <a:schemeClr val="tx1"/>
                </a:solidFill>
                <a:latin typeface="Noto Sans JP" panose="020B0500000000000000" pitchFamily="34" charset="-128"/>
                <a:ea typeface="Noto Sans JP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050" spc="0" dirty="0">
                <a:latin typeface="+mn-ea"/>
                <a:ea typeface="+mn-ea"/>
              </a:rPr>
              <a:t>BASE</a:t>
            </a:r>
            <a:r>
              <a:rPr lang="ja-JP" altLang="en-US" sz="1050" spc="0" dirty="0">
                <a:latin typeface="+mn-ea"/>
                <a:ea typeface="+mn-ea"/>
              </a:rPr>
              <a:t>創業者</a:t>
            </a:r>
            <a:r>
              <a:rPr lang="en-US" altLang="ja-JP" sz="1050" spc="0" dirty="0">
                <a:latin typeface="+mn-ea"/>
                <a:ea typeface="+mn-ea"/>
              </a:rPr>
              <a:t>/</a:t>
            </a:r>
            <a:r>
              <a:rPr lang="ja-JP" altLang="en-US" sz="1050" spc="0" dirty="0">
                <a:latin typeface="+mn-ea"/>
                <a:ea typeface="+mn-ea"/>
              </a:rPr>
              <a:t>社長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21794CB-55AD-0F6A-42C2-5BA07A47108A}"/>
              </a:ext>
            </a:extLst>
          </p:cNvPr>
          <p:cNvSpPr txBox="1"/>
          <p:nvPr/>
        </p:nvSpPr>
        <p:spPr>
          <a:xfrm>
            <a:off x="1057941" y="5698262"/>
            <a:ext cx="100761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400" dirty="0">
                <a:solidFill>
                  <a:schemeClr val="dk1"/>
                </a:solidFill>
                <a:latin typeface="+mn-ea"/>
                <a:ea typeface="+mn-ea"/>
                <a:sym typeface="Arial"/>
              </a:rPr>
              <a:t>その</a:t>
            </a:r>
            <a:r>
              <a:rPr lang="ja-JP" altLang="en-US" dirty="0">
                <a:solidFill>
                  <a:schemeClr val="dk1"/>
                </a:solidFill>
                <a:latin typeface="+mn-ea"/>
                <a:ea typeface="+mn-ea"/>
              </a:rPr>
              <a:t>他、</a:t>
            </a:r>
            <a:r>
              <a:rPr lang="en-US" altLang="ja-JP" sz="1400" dirty="0">
                <a:solidFill>
                  <a:schemeClr val="dk1"/>
                </a:solidFill>
                <a:latin typeface="+mn-ea"/>
                <a:ea typeface="+mn-ea"/>
                <a:sym typeface="Arial"/>
              </a:rPr>
              <a:t>Google 30</a:t>
            </a:r>
            <a:r>
              <a:rPr lang="ja-JP" altLang="en-US" sz="1400" dirty="0">
                <a:solidFill>
                  <a:schemeClr val="dk1"/>
                </a:solidFill>
                <a:latin typeface="+mn-ea"/>
                <a:ea typeface="+mn-ea"/>
                <a:sym typeface="Arial"/>
              </a:rPr>
              <a:t>代トップエンジニア　電通</a:t>
            </a:r>
            <a:r>
              <a:rPr lang="en-US" altLang="ja-JP" sz="1400" dirty="0">
                <a:solidFill>
                  <a:schemeClr val="dk1"/>
                </a:solidFill>
                <a:latin typeface="+mn-ea"/>
                <a:ea typeface="+mn-ea"/>
                <a:sym typeface="Arial"/>
              </a:rPr>
              <a:t>30</a:t>
            </a:r>
            <a:r>
              <a:rPr lang="ja-JP" altLang="en-US" sz="1400" dirty="0">
                <a:solidFill>
                  <a:schemeClr val="dk1"/>
                </a:solidFill>
                <a:latin typeface="+mn-ea"/>
                <a:ea typeface="+mn-ea"/>
                <a:sym typeface="Arial"/>
              </a:rPr>
              <a:t>代トップクリエイター　サイバーエージェント　</a:t>
            </a:r>
            <a:r>
              <a:rPr lang="en-US" altLang="ja-JP" sz="1400" dirty="0">
                <a:solidFill>
                  <a:schemeClr val="dk1"/>
                </a:solidFill>
                <a:latin typeface="+mn-ea"/>
                <a:ea typeface="+mn-ea"/>
                <a:sym typeface="Arial"/>
              </a:rPr>
              <a:t>30</a:t>
            </a:r>
            <a:r>
              <a:rPr lang="ja-JP" altLang="en-US" sz="1400" dirty="0">
                <a:solidFill>
                  <a:schemeClr val="dk1"/>
                </a:solidFill>
                <a:latin typeface="+mn-ea"/>
                <a:ea typeface="+mn-ea"/>
                <a:sym typeface="Arial"/>
              </a:rPr>
              <a:t>代子会社社長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dk1"/>
                </a:solidFill>
                <a:latin typeface="+mn-ea"/>
                <a:ea typeface="+mn-ea"/>
              </a:rPr>
              <a:t>アスリート、エンターテイナー、起業</a:t>
            </a:r>
            <a:r>
              <a:rPr lang="en-US" altLang="ja-JP" dirty="0">
                <a:solidFill>
                  <a:schemeClr val="dk1"/>
                </a:solidFill>
                <a:latin typeface="+mn-ea"/>
                <a:ea typeface="+mn-ea"/>
              </a:rPr>
              <a:t>…</a:t>
            </a:r>
            <a:r>
              <a:rPr lang="en-US" altLang="ja-JP" dirty="0" err="1">
                <a:solidFill>
                  <a:schemeClr val="dk1"/>
                </a:solidFill>
                <a:latin typeface="+mn-ea"/>
                <a:ea typeface="+mn-ea"/>
              </a:rPr>
              <a:t>etc</a:t>
            </a:r>
            <a:endParaRPr lang="ja-JP" altLang="en-US" dirty="0">
              <a:latin typeface="+mn-ea"/>
              <a:ea typeface="+mn-ea"/>
            </a:endParaRP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9AE7CA54-A1E4-E9A0-23AE-C3E37C79BA68}"/>
              </a:ext>
            </a:extLst>
          </p:cNvPr>
          <p:cNvSpPr/>
          <p:nvPr/>
        </p:nvSpPr>
        <p:spPr>
          <a:xfrm>
            <a:off x="2168510" y="1792899"/>
            <a:ext cx="634782" cy="63388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000" b="1" spc="110" dirty="0">
                <a:solidFill>
                  <a:schemeClr val="bg1"/>
                </a:solidFill>
              </a:rPr>
              <a:t>49</a:t>
            </a:r>
            <a:r>
              <a:rPr kumimoji="1" lang="ja-JP" altLang="en-US" sz="1600" b="1" spc="110" dirty="0">
                <a:solidFill>
                  <a:schemeClr val="bg1"/>
                </a:solidFill>
              </a:rPr>
              <a:t>歳</a:t>
            </a:r>
            <a:endParaRPr kumimoji="1" lang="ja-JP" altLang="en-US" sz="2000" b="1" spc="110" dirty="0">
              <a:solidFill>
                <a:schemeClr val="bg1"/>
              </a:solidFill>
            </a:endParaRPr>
          </a:p>
        </p:txBody>
      </p:sp>
      <p:sp>
        <p:nvSpPr>
          <p:cNvPr id="85" name="四角形: 角を丸くする 84">
            <a:extLst>
              <a:ext uri="{FF2B5EF4-FFF2-40B4-BE49-F238E27FC236}">
                <a16:creationId xmlns:a16="http://schemas.microsoft.com/office/drawing/2014/main" id="{C211E1A4-97B7-DF5F-0B38-1BDDA5B2F1F8}"/>
              </a:ext>
            </a:extLst>
          </p:cNvPr>
          <p:cNvSpPr/>
          <p:nvPr/>
        </p:nvSpPr>
        <p:spPr>
          <a:xfrm>
            <a:off x="4147154" y="1792899"/>
            <a:ext cx="634782" cy="63388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000" b="1" spc="110" dirty="0">
                <a:solidFill>
                  <a:schemeClr val="bg1"/>
                </a:solidFill>
              </a:rPr>
              <a:t>38</a:t>
            </a:r>
            <a:r>
              <a:rPr kumimoji="1" lang="ja-JP" altLang="en-US" sz="1600" b="1" spc="110" dirty="0">
                <a:solidFill>
                  <a:schemeClr val="bg1"/>
                </a:solidFill>
              </a:rPr>
              <a:t>歳</a:t>
            </a:r>
            <a:endParaRPr kumimoji="1" lang="ja-JP" altLang="en-US" sz="2000" b="1" spc="110" dirty="0">
              <a:solidFill>
                <a:schemeClr val="bg1"/>
              </a:solidFill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2B7A876E-CD20-A69B-000E-60E25F1C5E48}"/>
              </a:ext>
            </a:extLst>
          </p:cNvPr>
          <p:cNvSpPr/>
          <p:nvPr/>
        </p:nvSpPr>
        <p:spPr>
          <a:xfrm>
            <a:off x="6125798" y="1792899"/>
            <a:ext cx="634782" cy="63388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000" b="1" spc="110" dirty="0">
                <a:solidFill>
                  <a:schemeClr val="bg1"/>
                </a:solidFill>
              </a:rPr>
              <a:t>35</a:t>
            </a:r>
            <a:r>
              <a:rPr kumimoji="1" lang="ja-JP" altLang="en-US" sz="1600" b="1" spc="110" dirty="0">
                <a:solidFill>
                  <a:schemeClr val="bg1"/>
                </a:solidFill>
              </a:rPr>
              <a:t>歳</a:t>
            </a:r>
            <a:endParaRPr kumimoji="1" lang="ja-JP" altLang="en-US" sz="2000" b="1" spc="110" dirty="0">
              <a:solidFill>
                <a:schemeClr val="bg1"/>
              </a:solidFill>
            </a:endParaRPr>
          </a:p>
        </p:txBody>
      </p:sp>
      <p:sp>
        <p:nvSpPr>
          <p:cNvPr id="87" name="四角形: 角を丸くする 86">
            <a:extLst>
              <a:ext uri="{FF2B5EF4-FFF2-40B4-BE49-F238E27FC236}">
                <a16:creationId xmlns:a16="http://schemas.microsoft.com/office/drawing/2014/main" id="{AC714971-4CC6-2C0E-2581-2C67F63D069F}"/>
              </a:ext>
            </a:extLst>
          </p:cNvPr>
          <p:cNvSpPr/>
          <p:nvPr/>
        </p:nvSpPr>
        <p:spPr>
          <a:xfrm>
            <a:off x="8104442" y="1792899"/>
            <a:ext cx="634782" cy="63388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000" b="1" spc="110" dirty="0">
                <a:solidFill>
                  <a:schemeClr val="bg1"/>
                </a:solidFill>
              </a:rPr>
              <a:t>36</a:t>
            </a:r>
            <a:r>
              <a:rPr kumimoji="1" lang="ja-JP" altLang="en-US" sz="1600" b="1" spc="110" dirty="0">
                <a:solidFill>
                  <a:schemeClr val="bg1"/>
                </a:solidFill>
              </a:rPr>
              <a:t>歳</a:t>
            </a:r>
            <a:endParaRPr kumimoji="1" lang="ja-JP" altLang="en-US" sz="2000" b="1" spc="110" dirty="0">
              <a:solidFill>
                <a:schemeClr val="bg1"/>
              </a:solidFill>
            </a:endParaRPr>
          </a:p>
        </p:txBody>
      </p: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A75F52FE-5495-323C-7CFB-ED1BB58B5863}"/>
              </a:ext>
            </a:extLst>
          </p:cNvPr>
          <p:cNvSpPr/>
          <p:nvPr/>
        </p:nvSpPr>
        <p:spPr>
          <a:xfrm>
            <a:off x="10083085" y="1792899"/>
            <a:ext cx="634782" cy="63388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000" b="1" spc="110" dirty="0">
                <a:solidFill>
                  <a:schemeClr val="bg1"/>
                </a:solidFill>
              </a:rPr>
              <a:t>35</a:t>
            </a:r>
            <a:r>
              <a:rPr kumimoji="1" lang="ja-JP" altLang="en-US" sz="1600" b="1" spc="110" dirty="0">
                <a:solidFill>
                  <a:schemeClr val="bg1"/>
                </a:solidFill>
              </a:rPr>
              <a:t>歳</a:t>
            </a:r>
            <a:endParaRPr kumimoji="1" lang="ja-JP" altLang="en-US" sz="2000" b="1" spc="110" dirty="0">
              <a:solidFill>
                <a:schemeClr val="bg1"/>
              </a:solidFill>
            </a:endParaRPr>
          </a:p>
        </p:txBody>
      </p:sp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CF212011-1066-A3D2-C305-20F2B16E0D3F}"/>
              </a:ext>
            </a:extLst>
          </p:cNvPr>
          <p:cNvSpPr/>
          <p:nvPr/>
        </p:nvSpPr>
        <p:spPr>
          <a:xfrm>
            <a:off x="2168510" y="3539093"/>
            <a:ext cx="634782" cy="63388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000" b="1" spc="110" dirty="0">
                <a:solidFill>
                  <a:schemeClr val="bg1"/>
                </a:solidFill>
              </a:rPr>
              <a:t>40</a:t>
            </a:r>
            <a:r>
              <a:rPr kumimoji="1" lang="ja-JP" altLang="en-US" sz="1600" b="1" spc="110" dirty="0">
                <a:solidFill>
                  <a:schemeClr val="bg1"/>
                </a:solidFill>
              </a:rPr>
              <a:t>歳</a:t>
            </a:r>
            <a:endParaRPr kumimoji="1" lang="ja-JP" altLang="en-US" sz="2000" b="1" spc="110" dirty="0">
              <a:solidFill>
                <a:schemeClr val="bg1"/>
              </a:solidFill>
            </a:endParaRPr>
          </a:p>
        </p:txBody>
      </p:sp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id="{3FB668FF-951C-900F-DA90-544DB0DCAB0A}"/>
              </a:ext>
            </a:extLst>
          </p:cNvPr>
          <p:cNvSpPr/>
          <p:nvPr/>
        </p:nvSpPr>
        <p:spPr>
          <a:xfrm>
            <a:off x="4147154" y="3539093"/>
            <a:ext cx="634782" cy="63388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000" b="1" spc="110" dirty="0">
                <a:solidFill>
                  <a:schemeClr val="bg1"/>
                </a:solidFill>
              </a:rPr>
              <a:t>31</a:t>
            </a:r>
            <a:r>
              <a:rPr kumimoji="1" lang="ja-JP" altLang="en-US" sz="1600" b="1" spc="110" dirty="0">
                <a:solidFill>
                  <a:schemeClr val="bg1"/>
                </a:solidFill>
              </a:rPr>
              <a:t>歳</a:t>
            </a:r>
            <a:endParaRPr kumimoji="1" lang="ja-JP" altLang="en-US" sz="2000" b="1" spc="110" dirty="0">
              <a:solidFill>
                <a:schemeClr val="bg1"/>
              </a:solidFill>
            </a:endParaRPr>
          </a:p>
        </p:txBody>
      </p:sp>
      <p:sp>
        <p:nvSpPr>
          <p:cNvPr id="91" name="四角形: 角を丸くする 90">
            <a:extLst>
              <a:ext uri="{FF2B5EF4-FFF2-40B4-BE49-F238E27FC236}">
                <a16:creationId xmlns:a16="http://schemas.microsoft.com/office/drawing/2014/main" id="{A6A04D8B-C4A1-F8C2-E5F9-FDF8E066EAC5}"/>
              </a:ext>
            </a:extLst>
          </p:cNvPr>
          <p:cNvSpPr/>
          <p:nvPr/>
        </p:nvSpPr>
        <p:spPr>
          <a:xfrm>
            <a:off x="6125798" y="3539093"/>
            <a:ext cx="634782" cy="63388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000" b="1" spc="110" dirty="0">
                <a:solidFill>
                  <a:schemeClr val="bg1"/>
                </a:solidFill>
              </a:rPr>
              <a:t>31</a:t>
            </a:r>
            <a:r>
              <a:rPr kumimoji="1" lang="ja-JP" altLang="en-US" sz="1600" b="1" spc="110" dirty="0">
                <a:solidFill>
                  <a:schemeClr val="bg1"/>
                </a:solidFill>
              </a:rPr>
              <a:t>歳</a:t>
            </a:r>
            <a:endParaRPr kumimoji="1" lang="ja-JP" altLang="en-US" sz="2000" b="1" spc="110" dirty="0">
              <a:solidFill>
                <a:schemeClr val="bg1"/>
              </a:solidFill>
            </a:endParaRPr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70C43233-6111-36EF-3DF9-4AFD0073B820}"/>
              </a:ext>
            </a:extLst>
          </p:cNvPr>
          <p:cNvSpPr/>
          <p:nvPr/>
        </p:nvSpPr>
        <p:spPr>
          <a:xfrm>
            <a:off x="8104442" y="3539093"/>
            <a:ext cx="634782" cy="63388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000" b="1" spc="110" dirty="0">
                <a:solidFill>
                  <a:schemeClr val="bg1"/>
                </a:solidFill>
              </a:rPr>
              <a:t>38</a:t>
            </a:r>
            <a:r>
              <a:rPr kumimoji="1" lang="ja-JP" altLang="en-US" sz="1600" b="1" spc="110" dirty="0">
                <a:solidFill>
                  <a:schemeClr val="bg1"/>
                </a:solidFill>
              </a:rPr>
              <a:t>歳</a:t>
            </a:r>
            <a:endParaRPr kumimoji="1" lang="ja-JP" altLang="en-US" sz="2000" b="1" spc="110" dirty="0">
              <a:solidFill>
                <a:schemeClr val="bg1"/>
              </a:solidFill>
            </a:endParaRPr>
          </a:p>
        </p:txBody>
      </p:sp>
      <p:sp>
        <p:nvSpPr>
          <p:cNvPr id="93" name="四角形: 角を丸くする 92">
            <a:extLst>
              <a:ext uri="{FF2B5EF4-FFF2-40B4-BE49-F238E27FC236}">
                <a16:creationId xmlns:a16="http://schemas.microsoft.com/office/drawing/2014/main" id="{139EA619-968E-E563-36E1-8B3F15577B6D}"/>
              </a:ext>
            </a:extLst>
          </p:cNvPr>
          <p:cNvSpPr/>
          <p:nvPr/>
        </p:nvSpPr>
        <p:spPr>
          <a:xfrm>
            <a:off x="10083085" y="3539093"/>
            <a:ext cx="634782" cy="63388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ja-JP" sz="2000" b="1" spc="110" dirty="0">
                <a:solidFill>
                  <a:schemeClr val="bg1"/>
                </a:solidFill>
              </a:rPr>
              <a:t>32</a:t>
            </a:r>
            <a:r>
              <a:rPr kumimoji="1" lang="ja-JP" altLang="en-US" sz="1600" b="1" spc="110" dirty="0">
                <a:solidFill>
                  <a:schemeClr val="bg1"/>
                </a:solidFill>
              </a:rPr>
              <a:t>歳</a:t>
            </a:r>
            <a:endParaRPr kumimoji="1" lang="ja-JP" altLang="en-US" sz="2000" b="1" spc="11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608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D63DC9-4192-9A91-8AC8-6A1F3E5F054B}"/>
              </a:ext>
            </a:extLst>
          </p:cNvPr>
          <p:cNvSpPr txBox="1"/>
          <p:nvPr/>
        </p:nvSpPr>
        <p:spPr>
          <a:xfrm>
            <a:off x="3970923" y="3059668"/>
            <a:ext cx="5666936" cy="73866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buClr>
                <a:schemeClr val="bg1"/>
              </a:buClr>
            </a:pPr>
            <a:r>
              <a:rPr lang="ja-JP" altLang="en-US" sz="4800" b="1" spc="110" dirty="0">
                <a:solidFill>
                  <a:schemeClr val="bg1"/>
                </a:solidFill>
                <a:latin typeface="+mn-ea"/>
                <a:ea typeface="+mn-ea"/>
              </a:rPr>
              <a:t>ご出演依頼について</a:t>
            </a:r>
            <a:endParaRPr lang="en-US" altLang="ja-JP" sz="4800" b="1" spc="11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5B8A6C-8532-E885-3D7F-8CA0D662847E}"/>
              </a:ext>
            </a:extLst>
          </p:cNvPr>
          <p:cNvSpPr txBox="1"/>
          <p:nvPr/>
        </p:nvSpPr>
        <p:spPr>
          <a:xfrm>
            <a:off x="-685614" y="1220703"/>
            <a:ext cx="4334520" cy="441659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buClr>
                <a:schemeClr val="bg1"/>
              </a:buClr>
            </a:pPr>
            <a:r>
              <a:rPr lang="en-US" altLang="ja-JP" sz="28700" b="1" dirty="0">
                <a:solidFill>
                  <a:schemeClr val="bg1">
                    <a:alpha val="30000"/>
                  </a:schemeClr>
                </a:solidFill>
                <a:latin typeface="+mn-ea"/>
                <a:ea typeface="+mn-ea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90421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B15594A6-C7E1-33D9-9510-728E0864CA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ja-JP" altLang="en-US" dirty="0">
                <a:latin typeface="+mn-ea"/>
                <a:ea typeface="+mn-ea"/>
              </a:rPr>
              <a:t>取材概要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E5D79E-9B79-05A9-EA3D-918579595ED5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0000000-1234-1234-1234-123412341234}" type="slidenum">
              <a:rPr lang="en-US" altLang="ja-JP" smtClean="0">
                <a:latin typeface="+mn-ea"/>
                <a:ea typeface="+mn-ea"/>
              </a:rPr>
              <a:pPr/>
              <a:t>11</a:t>
            </a:fld>
            <a:endParaRPr lang="ja-JP" altLang="en-US" dirty="0">
              <a:latin typeface="+mn-ea"/>
              <a:ea typeface="+mn-ea"/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B85EAFA1-EA00-BB25-87C9-B2ACB54C0C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6572286"/>
              </p:ext>
            </p:extLst>
          </p:nvPr>
        </p:nvGraphicFramePr>
        <p:xfrm>
          <a:off x="839788" y="4573492"/>
          <a:ext cx="10209211" cy="15394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3308">
                  <a:extLst>
                    <a:ext uri="{9D8B030D-6E8A-4147-A177-3AD203B41FA5}">
                      <a16:colId xmlns:a16="http://schemas.microsoft.com/office/drawing/2014/main" val="4093079812"/>
                    </a:ext>
                  </a:extLst>
                </a:gridCol>
                <a:gridCol w="8065903">
                  <a:extLst>
                    <a:ext uri="{9D8B030D-6E8A-4147-A177-3AD203B41FA5}">
                      <a16:colId xmlns:a16="http://schemas.microsoft.com/office/drawing/2014/main" val="966783885"/>
                    </a:ext>
                  </a:extLst>
                </a:gridCol>
              </a:tblGrid>
              <a:tr h="630393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b="1" dirty="0">
                          <a:gradFill>
                            <a:gsLst>
                              <a:gs pos="0">
                                <a:schemeClr val="accent1"/>
                              </a:gs>
                              <a:gs pos="100000">
                                <a:schemeClr val="accent2"/>
                              </a:gs>
                            </a:gsLst>
                            <a:lin ang="5400000" scaled="1"/>
                          </a:gradFill>
                        </a:rPr>
                        <a:t>日時</a:t>
                      </a:r>
                      <a:endParaRPr kumimoji="1" lang="ja-JP" altLang="en-US" sz="1800" b="1" i="0" dirty="0">
                        <a:gradFill>
                          <a:gsLst>
                            <a:gs pos="0">
                              <a:schemeClr val="accent1"/>
                            </a:gs>
                            <a:gs pos="100000">
                              <a:schemeClr val="accent2"/>
                            </a:gs>
                          </a:gsLst>
                          <a:lin ang="5400000" scaled="1"/>
                        </a:gradFill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2023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月中を予定</a:t>
                      </a:r>
                      <a:endParaRPr kumimoji="1" lang="ja-JP" altLang="en-US" sz="1800" b="1" i="0" dirty="0">
                        <a:solidFill>
                          <a:schemeClr val="tx1"/>
                        </a:solidFill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0484030"/>
                  </a:ext>
                </a:extLst>
              </a:tr>
              <a:tr h="909049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b="1" dirty="0">
                          <a:gradFill>
                            <a:gsLst>
                              <a:gs pos="0">
                                <a:schemeClr val="accent1"/>
                              </a:gs>
                              <a:gs pos="100000">
                                <a:schemeClr val="accent2"/>
                              </a:gs>
                            </a:gsLst>
                            <a:lin ang="5400000" scaled="1"/>
                          </a:gradFill>
                        </a:rPr>
                        <a:t>場所</a:t>
                      </a:r>
                      <a:endParaRPr kumimoji="1" lang="ja-JP" altLang="en-US" sz="1800" b="1" i="0" dirty="0">
                        <a:gradFill>
                          <a:gsLst>
                            <a:gs pos="0">
                              <a:schemeClr val="accent1"/>
                            </a:gs>
                            <a:gs pos="100000">
                              <a:schemeClr val="accent2"/>
                            </a:gs>
                          </a:gsLst>
                          <a:lin ang="5400000" scaled="1"/>
                        </a:gradFill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" altLang="ja-JP" sz="1800" b="1" dirty="0">
                          <a:solidFill>
                            <a:schemeClr val="tx1"/>
                          </a:solidFill>
                        </a:rPr>
                        <a:t>PIVOT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アプリ</a:t>
                      </a: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&amp;</a:t>
                      </a:r>
                      <a:r>
                        <a:rPr kumimoji="1" lang="en" altLang="ja-JP" sz="1800" b="1" dirty="0">
                          <a:solidFill>
                            <a:schemeClr val="tx1"/>
                          </a:solidFill>
                        </a:rPr>
                        <a:t>PIVOT YouTube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チャンネル</a:t>
                      </a:r>
                    </a:p>
                    <a:p>
                      <a:pPr algn="l"/>
                      <a:endParaRPr kumimoji="1" lang="en-US" altLang="ja-JP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</a:rPr>
                        <a:t>※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</a:rPr>
                        <a:t>どちらも全編無料で配信予定</a:t>
                      </a:r>
                      <a:endParaRPr kumimoji="1" lang="ja-JP" altLang="en-US" sz="2400" b="1" i="0" dirty="0">
                        <a:solidFill>
                          <a:schemeClr val="tx1"/>
                        </a:solidFill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52253810"/>
                  </a:ext>
                </a:extLst>
              </a:tr>
            </a:tbl>
          </a:graphicData>
        </a:graphic>
      </p:graphicFrame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8A90652D-D179-DE43-088E-8DEAA0474C1A}"/>
              </a:ext>
            </a:extLst>
          </p:cNvPr>
          <p:cNvSpPr/>
          <p:nvPr/>
        </p:nvSpPr>
        <p:spPr>
          <a:xfrm>
            <a:off x="839789" y="1061407"/>
            <a:ext cx="1624011" cy="431503"/>
          </a:xfrm>
          <a:prstGeom prst="round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/>
              <a:t>収録に関して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B466B6AD-73CA-5814-3560-DA61CB575EAD}"/>
              </a:ext>
            </a:extLst>
          </p:cNvPr>
          <p:cNvSpPr/>
          <p:nvPr/>
        </p:nvSpPr>
        <p:spPr>
          <a:xfrm>
            <a:off x="839789" y="4040512"/>
            <a:ext cx="1624011" cy="431503"/>
          </a:xfrm>
          <a:prstGeom prst="round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/>
              <a:t>配信に関して</a:t>
            </a:r>
          </a:p>
        </p:txBody>
      </p:sp>
      <p:graphicFrame>
        <p:nvGraphicFramePr>
          <p:cNvPr id="12" name="表 6">
            <a:extLst>
              <a:ext uri="{FF2B5EF4-FFF2-40B4-BE49-F238E27FC236}">
                <a16:creationId xmlns:a16="http://schemas.microsoft.com/office/drawing/2014/main" id="{5B6DA3A0-DBE8-0291-0E3D-3457876BBC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2682645"/>
              </p:ext>
            </p:extLst>
          </p:nvPr>
        </p:nvGraphicFramePr>
        <p:xfrm>
          <a:off x="839788" y="1492909"/>
          <a:ext cx="10209211" cy="2350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3308">
                  <a:extLst>
                    <a:ext uri="{9D8B030D-6E8A-4147-A177-3AD203B41FA5}">
                      <a16:colId xmlns:a16="http://schemas.microsoft.com/office/drawing/2014/main" val="4093079812"/>
                    </a:ext>
                  </a:extLst>
                </a:gridCol>
                <a:gridCol w="8065903">
                  <a:extLst>
                    <a:ext uri="{9D8B030D-6E8A-4147-A177-3AD203B41FA5}">
                      <a16:colId xmlns:a16="http://schemas.microsoft.com/office/drawing/2014/main" val="966783885"/>
                    </a:ext>
                  </a:extLst>
                </a:gridCol>
              </a:tblGrid>
              <a:tr h="66903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b="1" dirty="0">
                          <a:gradFill>
                            <a:gsLst>
                              <a:gs pos="0">
                                <a:schemeClr val="accent1"/>
                              </a:gs>
                              <a:gs pos="100000">
                                <a:schemeClr val="accent2"/>
                              </a:gs>
                            </a:gsLst>
                            <a:lin ang="5400000" scaled="1"/>
                          </a:gradFill>
                        </a:rPr>
                        <a:t>日時</a:t>
                      </a:r>
                      <a:endParaRPr kumimoji="1" lang="ja-JP" altLang="en-US" sz="1800" b="1" i="0" dirty="0">
                        <a:gradFill>
                          <a:gsLst>
                            <a:gs pos="0">
                              <a:schemeClr val="accent1"/>
                            </a:gs>
                            <a:gs pos="100000">
                              <a:schemeClr val="accent2"/>
                            </a:gs>
                          </a:gsLst>
                          <a:lin ang="5400000" scaled="1"/>
                        </a:gradFill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2023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日</a:t>
                      </a: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 or 31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日</a:t>
                      </a:r>
                      <a:endParaRPr kumimoji="1" lang="ja-JP" altLang="en-US" sz="1800" b="1" i="0" dirty="0">
                        <a:solidFill>
                          <a:schemeClr val="tx1"/>
                        </a:solidFill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179645"/>
                  </a:ext>
                </a:extLst>
              </a:tr>
              <a:tr h="66903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b="1" dirty="0">
                          <a:gradFill>
                            <a:gsLst>
                              <a:gs pos="0">
                                <a:schemeClr val="accent1"/>
                              </a:gs>
                              <a:gs pos="100000">
                                <a:schemeClr val="accent2"/>
                              </a:gs>
                            </a:gsLst>
                            <a:lin ang="5400000" scaled="1"/>
                          </a:gradFill>
                        </a:rPr>
                        <a:t>収録時間</a:t>
                      </a:r>
                      <a:endParaRPr kumimoji="1" lang="ja-JP" altLang="en-US" sz="1800" b="1" i="0" dirty="0">
                        <a:gradFill>
                          <a:gsLst>
                            <a:gs pos="0">
                              <a:schemeClr val="accent1"/>
                            </a:gs>
                            <a:gs pos="100000">
                              <a:schemeClr val="accent2"/>
                            </a:gs>
                          </a:gsLst>
                          <a:lin ang="5400000" scaled="1"/>
                        </a:gradFill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17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時</a:t>
                      </a: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〜18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時の</a:t>
                      </a: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時間予定</a:t>
                      </a:r>
                      <a:endParaRPr kumimoji="1" lang="ja-JP" altLang="en-US" sz="1800" b="1" i="0" dirty="0">
                        <a:solidFill>
                          <a:schemeClr val="tx1"/>
                        </a:solidFill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756717"/>
                  </a:ext>
                </a:extLst>
              </a:tr>
              <a:tr h="101289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800" b="1" dirty="0">
                          <a:gradFill>
                            <a:gsLst>
                              <a:gs pos="0">
                                <a:schemeClr val="accent1"/>
                              </a:gs>
                              <a:gs pos="100000">
                                <a:schemeClr val="accent2"/>
                              </a:gs>
                            </a:gsLst>
                            <a:lin ang="5400000" scaled="1"/>
                          </a:gradFill>
                        </a:rPr>
                        <a:t>場所</a:t>
                      </a:r>
                      <a:endParaRPr kumimoji="1" lang="ja-JP" altLang="en-US" sz="1800" b="1" i="0" dirty="0">
                        <a:gradFill>
                          <a:gsLst>
                            <a:gs pos="0">
                              <a:schemeClr val="accent1"/>
                            </a:gs>
                            <a:gs pos="100000">
                              <a:schemeClr val="accent2"/>
                            </a:gs>
                          </a:gsLst>
                          <a:lin ang="5400000" scaled="1"/>
                        </a:gradFill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City Camp@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恵比寿</a:t>
                      </a: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ja-JP" altLang="en-US" sz="1800" b="1" dirty="0">
                          <a:solidFill>
                            <a:schemeClr val="tx1"/>
                          </a:solidFill>
                        </a:rPr>
                        <a:t>等を予定</a:t>
                      </a:r>
                      <a:endParaRPr kumimoji="1" lang="en-US" altLang="ja-JP" sz="18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1" lang="en-US" altLang="ja-JP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hlinkClick r:id="rId2"/>
                        </a:rPr>
                        <a:t>https://citycamp.co.jp/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</a:rPr>
                        <a:t>その他可能な日程、場所をご相談させて頂ければ幸いです。</a:t>
                      </a:r>
                      <a:endParaRPr kumimoji="1" lang="en-US" altLang="ja-JP" sz="600" b="1" i="0" dirty="0">
                        <a:solidFill>
                          <a:schemeClr val="tx1"/>
                        </a:solidFill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57782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443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二等辺三角形 17">
            <a:extLst>
              <a:ext uri="{FF2B5EF4-FFF2-40B4-BE49-F238E27FC236}">
                <a16:creationId xmlns:a16="http://schemas.microsoft.com/office/drawing/2014/main" id="{A0051F9A-FAD2-1560-33BD-F717A7673E1F}"/>
              </a:ext>
            </a:extLst>
          </p:cNvPr>
          <p:cNvSpPr/>
          <p:nvPr/>
        </p:nvSpPr>
        <p:spPr>
          <a:xfrm rot="10800000">
            <a:off x="2687109" y="3640667"/>
            <a:ext cx="289982" cy="289982"/>
          </a:xfrm>
          <a:prstGeom prst="triangle">
            <a:avLst/>
          </a:prstGeom>
          <a:solidFill>
            <a:schemeClr val="accent2"/>
          </a:solidFill>
          <a:ln w="57150" cap="rnd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19" name="二等辺三角形 18">
            <a:extLst>
              <a:ext uri="{FF2B5EF4-FFF2-40B4-BE49-F238E27FC236}">
                <a16:creationId xmlns:a16="http://schemas.microsoft.com/office/drawing/2014/main" id="{7D79EC94-28B1-5A82-BCAA-849741F7B9A0}"/>
              </a:ext>
            </a:extLst>
          </p:cNvPr>
          <p:cNvSpPr/>
          <p:nvPr/>
        </p:nvSpPr>
        <p:spPr>
          <a:xfrm rot="10800000">
            <a:off x="5951010" y="3640667"/>
            <a:ext cx="289982" cy="289982"/>
          </a:xfrm>
          <a:prstGeom prst="triangle">
            <a:avLst/>
          </a:prstGeom>
          <a:solidFill>
            <a:schemeClr val="accent2"/>
          </a:solidFill>
          <a:ln w="57150" cap="rnd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71BA089A-85B0-A7DA-01B3-35E9F1D019A9}"/>
              </a:ext>
            </a:extLst>
          </p:cNvPr>
          <p:cNvSpPr/>
          <p:nvPr/>
        </p:nvSpPr>
        <p:spPr>
          <a:xfrm rot="10800000">
            <a:off x="9214910" y="3640667"/>
            <a:ext cx="289982" cy="289982"/>
          </a:xfrm>
          <a:prstGeom prst="triangle">
            <a:avLst/>
          </a:prstGeom>
          <a:solidFill>
            <a:schemeClr val="accent2"/>
          </a:solidFill>
          <a:ln w="57150" cap="rnd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B15594A6-C7E1-33D9-9510-728E0864CA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ja-JP" altLang="en-US" dirty="0">
                <a:latin typeface="+mn-ea"/>
                <a:ea typeface="+mn-ea"/>
              </a:rPr>
              <a:t>スケジュール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E5D79E-9B79-05A9-EA3D-918579595ED5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0000000-1234-1234-1234-123412341234}" type="slidenum">
              <a:rPr lang="en-US" altLang="ja-JP" smtClean="0">
                <a:latin typeface="+mn-ea"/>
                <a:ea typeface="+mn-ea"/>
              </a:rPr>
              <a:pPr/>
              <a:t>12</a:t>
            </a:fld>
            <a:endParaRPr lang="ja-JP" altLang="en-US" dirty="0">
              <a:latin typeface="+mn-ea"/>
              <a:ea typeface="+mn-ea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FAE487D2-7335-94AA-BAA9-1B190809B78E}"/>
              </a:ext>
            </a:extLst>
          </p:cNvPr>
          <p:cNvCxnSpPr>
            <a:cxnSpLocks/>
          </p:cNvCxnSpPr>
          <p:nvPr/>
        </p:nvCxnSpPr>
        <p:spPr>
          <a:xfrm>
            <a:off x="93133" y="4318000"/>
            <a:ext cx="11095567" cy="0"/>
          </a:xfrm>
          <a:prstGeom prst="straightConnector1">
            <a:avLst/>
          </a:prstGeom>
          <a:ln w="57150" cap="rnd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楕円 6">
            <a:extLst>
              <a:ext uri="{FF2B5EF4-FFF2-40B4-BE49-F238E27FC236}">
                <a16:creationId xmlns:a16="http://schemas.microsoft.com/office/drawing/2014/main" id="{C9D31267-6EE0-30BD-A957-5CEDA7A333A5}"/>
              </a:ext>
            </a:extLst>
          </p:cNvPr>
          <p:cNvSpPr/>
          <p:nvPr/>
        </p:nvSpPr>
        <p:spPr>
          <a:xfrm>
            <a:off x="2719918" y="4205818"/>
            <a:ext cx="224364" cy="224364"/>
          </a:xfrm>
          <a:prstGeom prst="ellipse">
            <a:avLst/>
          </a:prstGeom>
          <a:solidFill>
            <a:schemeClr val="bg1"/>
          </a:solidFill>
          <a:ln w="57150" cap="rnd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A5E50F69-031D-5EBA-D20A-7A3D7B2B0564}"/>
              </a:ext>
            </a:extLst>
          </p:cNvPr>
          <p:cNvSpPr/>
          <p:nvPr/>
        </p:nvSpPr>
        <p:spPr>
          <a:xfrm>
            <a:off x="5983819" y="4205818"/>
            <a:ext cx="224364" cy="224364"/>
          </a:xfrm>
          <a:prstGeom prst="ellipse">
            <a:avLst/>
          </a:prstGeom>
          <a:solidFill>
            <a:schemeClr val="bg1"/>
          </a:solidFill>
          <a:ln w="57150" cap="rnd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1A9E4749-843D-A11D-D116-B0EB8C1806D3}"/>
              </a:ext>
            </a:extLst>
          </p:cNvPr>
          <p:cNvSpPr/>
          <p:nvPr/>
        </p:nvSpPr>
        <p:spPr>
          <a:xfrm>
            <a:off x="9247719" y="4205818"/>
            <a:ext cx="224364" cy="224364"/>
          </a:xfrm>
          <a:prstGeom prst="ellipse">
            <a:avLst/>
          </a:prstGeom>
          <a:solidFill>
            <a:schemeClr val="bg1"/>
          </a:solidFill>
          <a:ln w="57150" cap="rnd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C1807CF4-2F8E-29AD-5B73-CB4EE937E591}"/>
              </a:ext>
            </a:extLst>
          </p:cNvPr>
          <p:cNvSpPr/>
          <p:nvPr/>
        </p:nvSpPr>
        <p:spPr>
          <a:xfrm>
            <a:off x="2048933" y="2163233"/>
            <a:ext cx="1566334" cy="156633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57150" cap="rnd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lang="ja-JP" altLang="en-US" sz="2400" b="1" dirty="0">
                <a:solidFill>
                  <a:schemeClr val="bg1"/>
                </a:solidFill>
              </a:rPr>
              <a:t>ご提案</a:t>
            </a:r>
            <a:endParaRPr lang="en-US" altLang="ja-JP" sz="2400" b="1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</a:pPr>
            <a:r>
              <a:rPr kumimoji="1" lang="ja-JP" altLang="en-US" sz="1600" spc="110" dirty="0">
                <a:solidFill>
                  <a:schemeClr val="bg1"/>
                </a:solidFill>
              </a:rPr>
              <a:t>（本日）</a:t>
            </a:r>
            <a:endParaRPr kumimoji="1" lang="ja-JP" altLang="en-US" sz="1200" spc="110" dirty="0">
              <a:solidFill>
                <a:schemeClr val="bg1"/>
              </a:solidFill>
            </a:endParaRP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4168864B-592A-6656-AC54-D488594B75E3}"/>
              </a:ext>
            </a:extLst>
          </p:cNvPr>
          <p:cNvSpPr/>
          <p:nvPr/>
        </p:nvSpPr>
        <p:spPr>
          <a:xfrm>
            <a:off x="5312834" y="2163233"/>
            <a:ext cx="1566334" cy="1566334"/>
          </a:xfrm>
          <a:prstGeom prst="ellipse">
            <a:avLst/>
          </a:prstGeom>
          <a:solidFill>
            <a:schemeClr val="bg1"/>
          </a:solidFill>
          <a:ln w="57150" cap="rnd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lang="ja-JP" altLang="en-US" sz="2400" b="1"/>
              <a:t>撮影</a:t>
            </a:r>
            <a:endParaRPr kumimoji="1" lang="ja-JP" altLang="en-US" sz="1800" b="1" spc="110" dirty="0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A22676C3-F37D-D345-574A-1C8B7EDC9525}"/>
              </a:ext>
            </a:extLst>
          </p:cNvPr>
          <p:cNvSpPr/>
          <p:nvPr/>
        </p:nvSpPr>
        <p:spPr>
          <a:xfrm>
            <a:off x="8576734" y="2163233"/>
            <a:ext cx="1566334" cy="1566334"/>
          </a:xfrm>
          <a:prstGeom prst="ellipse">
            <a:avLst/>
          </a:prstGeom>
          <a:solidFill>
            <a:schemeClr val="bg1"/>
          </a:solidFill>
          <a:ln w="57150" cap="rnd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algn="ctr">
              <a:lnSpc>
                <a:spcPct val="110000"/>
              </a:lnSpc>
            </a:pPr>
            <a:r>
              <a:rPr lang="ja-JP" altLang="en-US" sz="2400" b="1"/>
              <a:t>リリース</a:t>
            </a:r>
            <a:endParaRPr kumimoji="1" lang="ja-JP" altLang="en-US" sz="1800" b="1" spc="110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5E1B59A-577E-E166-F44C-0A7A9A9E35D0}"/>
              </a:ext>
            </a:extLst>
          </p:cNvPr>
          <p:cNvSpPr/>
          <p:nvPr/>
        </p:nvSpPr>
        <p:spPr>
          <a:xfrm>
            <a:off x="2048933" y="1453683"/>
            <a:ext cx="1566334" cy="663577"/>
          </a:xfrm>
          <a:prstGeom prst="rect">
            <a:avLst/>
          </a:prstGeom>
          <a:noFill/>
          <a:ln w="57150" cap="rnd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ja-JP" sz="2400" b="1" dirty="0"/>
              <a:t>12</a:t>
            </a:r>
            <a:r>
              <a:rPr lang="ja-JP" altLang="en-US" sz="2400" b="1" dirty="0"/>
              <a:t>月下旬</a:t>
            </a:r>
            <a:endParaRPr kumimoji="1" lang="ja-JP" altLang="en-US" sz="1800" b="1" spc="110" dirty="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F01FDE0-C352-C0E4-B9A1-31FC6AF6AEB3}"/>
              </a:ext>
            </a:extLst>
          </p:cNvPr>
          <p:cNvSpPr/>
          <p:nvPr/>
        </p:nvSpPr>
        <p:spPr>
          <a:xfrm>
            <a:off x="5312834" y="1453683"/>
            <a:ext cx="1566334" cy="663577"/>
          </a:xfrm>
          <a:prstGeom prst="rect">
            <a:avLst/>
          </a:prstGeom>
          <a:noFill/>
          <a:ln w="57150" cap="rnd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ja-JP" sz="2400" b="1"/>
              <a:t>1</a:t>
            </a:r>
            <a:r>
              <a:rPr lang="ja-JP" altLang="en-US" sz="2400" b="1"/>
              <a:t>月下旬</a:t>
            </a:r>
            <a:endParaRPr kumimoji="1" lang="ja-JP" altLang="en-US" sz="1800" b="1" spc="110" dirty="0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5598EDE-3F3D-F681-484F-E1CD53F8A5C1}"/>
              </a:ext>
            </a:extLst>
          </p:cNvPr>
          <p:cNvSpPr/>
          <p:nvPr/>
        </p:nvSpPr>
        <p:spPr>
          <a:xfrm>
            <a:off x="8576734" y="1453683"/>
            <a:ext cx="1566334" cy="663577"/>
          </a:xfrm>
          <a:prstGeom prst="rect">
            <a:avLst/>
          </a:prstGeom>
          <a:noFill/>
          <a:ln w="57150" cap="rnd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ja-JP" sz="2400" b="1" dirty="0"/>
              <a:t>2</a:t>
            </a:r>
            <a:r>
              <a:rPr lang="ja-JP" altLang="en-US" sz="2400" b="1" dirty="0"/>
              <a:t>月下旬</a:t>
            </a:r>
            <a:endParaRPr kumimoji="1" lang="ja-JP" altLang="en-US" sz="1800" b="1" spc="110" dirty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0CAC49AA-235E-C246-BC37-2B4AC93DA30C}"/>
              </a:ext>
            </a:extLst>
          </p:cNvPr>
          <p:cNvSpPr/>
          <p:nvPr/>
        </p:nvSpPr>
        <p:spPr>
          <a:xfrm>
            <a:off x="1261533" y="4758734"/>
            <a:ext cx="3141134" cy="663577"/>
          </a:xfrm>
          <a:prstGeom prst="rect">
            <a:avLst/>
          </a:prstGeom>
          <a:noFill/>
          <a:ln w="57150" cap="rnd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 algn="ctr">
              <a:lnSpc>
                <a:spcPct val="110000"/>
              </a:lnSpc>
            </a:pPr>
            <a:r>
              <a:rPr lang="ja-JP" altLang="en-US" sz="1200" dirty="0"/>
              <a:t>出演承諾書に</a:t>
            </a:r>
            <a:endParaRPr lang="en-US" altLang="ja-JP" sz="1200" dirty="0"/>
          </a:p>
          <a:p>
            <a:pPr algn="ctr">
              <a:lnSpc>
                <a:spcPct val="110000"/>
              </a:lnSpc>
            </a:pPr>
            <a:r>
              <a:rPr lang="ja-JP" altLang="en-US" sz="1200" dirty="0"/>
              <a:t>記載いただきます</a:t>
            </a:r>
            <a:endParaRPr kumimoji="1" lang="ja-JP" altLang="en-US" sz="1050" spc="110" dirty="0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A9F446DC-AEF3-3765-E251-4EEEF1414E34}"/>
              </a:ext>
            </a:extLst>
          </p:cNvPr>
          <p:cNvSpPr/>
          <p:nvPr/>
        </p:nvSpPr>
        <p:spPr>
          <a:xfrm>
            <a:off x="4525434" y="4758734"/>
            <a:ext cx="3141134" cy="663577"/>
          </a:xfrm>
          <a:prstGeom prst="rect">
            <a:avLst/>
          </a:prstGeom>
          <a:noFill/>
          <a:ln w="57150" cap="rnd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 algn="ctr">
              <a:lnSpc>
                <a:spcPct val="110000"/>
              </a:lnSpc>
            </a:pPr>
            <a:r>
              <a:rPr lang="ja-JP" altLang="en-US" sz="1200" dirty="0"/>
              <a:t>事前確認はさせて</a:t>
            </a:r>
            <a:endParaRPr lang="en-US" altLang="ja-JP" sz="1200" dirty="0"/>
          </a:p>
          <a:p>
            <a:pPr algn="ctr">
              <a:lnSpc>
                <a:spcPct val="110000"/>
              </a:lnSpc>
            </a:pPr>
            <a:r>
              <a:rPr lang="ja-JP" altLang="en-US" sz="1200" dirty="0"/>
              <a:t>いただいておりません</a:t>
            </a:r>
            <a:endParaRPr kumimoji="1" lang="ja-JP" altLang="en-US" sz="1050" spc="110" dirty="0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32247666-4196-EFDF-449D-1A08EABCF3DA}"/>
              </a:ext>
            </a:extLst>
          </p:cNvPr>
          <p:cNvSpPr/>
          <p:nvPr/>
        </p:nvSpPr>
        <p:spPr>
          <a:xfrm>
            <a:off x="7789334" y="4758734"/>
            <a:ext cx="3141134" cy="663577"/>
          </a:xfrm>
          <a:prstGeom prst="rect">
            <a:avLst/>
          </a:prstGeom>
          <a:noFill/>
          <a:ln w="57150" cap="rnd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 algn="ctr">
              <a:lnSpc>
                <a:spcPct val="110000"/>
              </a:lnSpc>
            </a:pPr>
            <a:r>
              <a:rPr lang="en-US" altLang="ja-JP" sz="1200" dirty="0"/>
              <a:t>PIVOT</a:t>
            </a:r>
            <a:r>
              <a:rPr lang="ja-JP" altLang="en-US" sz="1200" dirty="0"/>
              <a:t>のイベント・広告等に</a:t>
            </a:r>
            <a:endParaRPr lang="en-US" altLang="ja-JP" sz="1200" dirty="0"/>
          </a:p>
          <a:p>
            <a:pPr algn="ctr">
              <a:lnSpc>
                <a:spcPct val="110000"/>
              </a:lnSpc>
            </a:pPr>
            <a:r>
              <a:rPr lang="ja-JP" altLang="en-US" sz="1200" dirty="0"/>
              <a:t>素材として使用させていただく</a:t>
            </a:r>
            <a:endParaRPr lang="en-US" altLang="ja-JP" sz="1200" dirty="0"/>
          </a:p>
          <a:p>
            <a:pPr algn="ctr">
              <a:lnSpc>
                <a:spcPct val="110000"/>
              </a:lnSpc>
            </a:pPr>
            <a:r>
              <a:rPr kumimoji="1" lang="ja-JP" altLang="en-US" sz="1050" spc="110" dirty="0"/>
              <a:t>場合があります</a:t>
            </a:r>
          </a:p>
        </p:txBody>
      </p:sp>
    </p:spTree>
    <p:extLst>
      <p:ext uri="{BB962C8B-B14F-4D97-AF65-F5344CB8AC3E}">
        <p14:creationId xmlns:p14="http://schemas.microsoft.com/office/powerpoint/2010/main" val="3024531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97C6696-0181-A4DB-6ED8-528332F51364}"/>
              </a:ext>
            </a:extLst>
          </p:cNvPr>
          <p:cNvSpPr/>
          <p:nvPr/>
        </p:nvSpPr>
        <p:spPr>
          <a:xfrm>
            <a:off x="1476528" y="2859974"/>
            <a:ext cx="9238944" cy="690898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kumimoji="1" lang="ja-JP" altLang="en-US" sz="1800" spc="11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1C7FF06-33D7-5CD5-93EB-A7448F66D04B}"/>
              </a:ext>
            </a:extLst>
          </p:cNvPr>
          <p:cNvSpPr txBox="1"/>
          <p:nvPr/>
        </p:nvSpPr>
        <p:spPr>
          <a:xfrm>
            <a:off x="603184" y="2854846"/>
            <a:ext cx="10985634" cy="701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ja-JP" altLang="en-US" sz="3600" b="1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日本の</a:t>
            </a:r>
            <a:r>
              <a:rPr lang="en-US" altLang="ja-JP" sz="3600" b="1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30</a:t>
            </a:r>
            <a:r>
              <a:rPr lang="ja-JP" altLang="en-US" sz="3600" b="1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代のビジネスパーソンに、一歩を</a:t>
            </a:r>
            <a:endParaRPr lang="en-US" altLang="ja-JP" sz="3600" b="1" i="0" spc="110" dirty="0"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99ED86-C47A-AD12-1288-78ECA30D405C}"/>
              </a:ext>
            </a:extLst>
          </p:cNvPr>
          <p:cNvSpPr txBox="1"/>
          <p:nvPr/>
        </p:nvSpPr>
        <p:spPr>
          <a:xfrm>
            <a:off x="603184" y="3792422"/>
            <a:ext cx="10985634" cy="418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600" i="0" spc="110" dirty="0">
                <a:solidFill>
                  <a:schemeClr val="tx1"/>
                </a:solidFill>
                <a:effectLst/>
                <a:latin typeface="+mn-ea"/>
                <a:ea typeface="+mn-ea"/>
              </a:rPr>
              <a:t>お力をお貸しいただけますと幸いです</a:t>
            </a:r>
            <a:endParaRPr lang="en-US" altLang="ja-JP" sz="1600" i="0" spc="110" dirty="0">
              <a:solidFill>
                <a:schemeClr val="tx1"/>
              </a:solidFill>
              <a:effectLst/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27270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PVT">
      <a:dk1>
        <a:srgbClr val="3F3F3F"/>
      </a:dk1>
      <a:lt1>
        <a:srgbClr val="FFFFFF"/>
      </a:lt1>
      <a:dk2>
        <a:srgbClr val="7F7F7F"/>
      </a:dk2>
      <a:lt2>
        <a:srgbClr val="E7E6E6"/>
      </a:lt2>
      <a:accent1>
        <a:srgbClr val="CD1CFA"/>
      </a:accent1>
      <a:accent2>
        <a:srgbClr val="277DC1"/>
      </a:accent2>
      <a:accent3>
        <a:srgbClr val="7F7F7F"/>
      </a:accent3>
      <a:accent4>
        <a:srgbClr val="595959"/>
      </a:accent4>
      <a:accent5>
        <a:srgbClr val="3F3F3F"/>
      </a:accent5>
      <a:accent6>
        <a:srgbClr val="262626"/>
      </a:accent6>
      <a:hlink>
        <a:srgbClr val="0563C1"/>
      </a:hlink>
      <a:folHlink>
        <a:srgbClr val="954F72"/>
      </a:folHlink>
    </a:clrScheme>
    <a:fontScheme name="Noto Sans JP">
      <a:majorFont>
        <a:latin typeface="Noto Sans JP"/>
        <a:ea typeface="Noto Sans JP"/>
        <a:cs typeface=""/>
      </a:majorFont>
      <a:minorFont>
        <a:latin typeface="Noto Sans JP"/>
        <a:ea typeface="Noto Sans JP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50000"/>
            <a:lumOff val="50000"/>
          </a:schemeClr>
        </a:solidFill>
        <a:ln>
          <a:noFill/>
        </a:ln>
      </a:spPr>
      <a:bodyPr rtlCol="0" anchor="ctr"/>
      <a:lstStyle>
        <a:defPPr algn="ctr">
          <a:lnSpc>
            <a:spcPct val="110000"/>
          </a:lnSpc>
          <a:defRPr kumimoji="1" sz="1800" spc="11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>
        <a:spAutoFit/>
      </a:bodyPr>
      <a:lstStyle>
        <a:defPPr algn="l">
          <a:lnSpc>
            <a:spcPct val="110000"/>
          </a:lnSpc>
          <a:defRPr sz="2800" b="1" spc="110" dirty="0">
            <a:solidFill>
              <a:schemeClr val="bg1"/>
            </a:solidFill>
            <a:latin typeface="+mn-ea"/>
            <a:ea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</TotalTime>
  <Words>740</Words>
  <Application>Microsoft Office PowerPoint</Application>
  <PresentationFormat>ワイド画面</PresentationFormat>
  <Paragraphs>142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8" baseType="lpstr">
      <vt:lpstr>Noto Sans JP</vt:lpstr>
      <vt:lpstr>Yu Gothic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『30代キャリア特化型』新番組  「30’s -THIRTIES」（仮）</dc:title>
  <dc:creator>江頭 伸治</dc:creator>
  <cp:lastModifiedBy>豊間根青地</cp:lastModifiedBy>
  <cp:revision>85</cp:revision>
  <dcterms:created xsi:type="dcterms:W3CDTF">2021-09-09T04:58:42Z</dcterms:created>
  <dcterms:modified xsi:type="dcterms:W3CDTF">2023-03-10T06:30:33Z</dcterms:modified>
</cp:coreProperties>
</file>